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51"/>
  </p:notesMasterIdLst>
  <p:sldIdLst>
    <p:sldId id="293" r:id="rId5"/>
    <p:sldId id="305" r:id="rId6"/>
    <p:sldId id="306" r:id="rId7"/>
    <p:sldId id="307" r:id="rId8"/>
    <p:sldId id="308" r:id="rId9"/>
    <p:sldId id="309" r:id="rId10"/>
    <p:sldId id="343" r:id="rId11"/>
    <p:sldId id="344" r:id="rId12"/>
    <p:sldId id="310" r:id="rId13"/>
    <p:sldId id="314" r:id="rId14"/>
    <p:sldId id="296" r:id="rId15"/>
    <p:sldId id="311" r:id="rId16"/>
    <p:sldId id="297" r:id="rId17"/>
    <p:sldId id="298" r:id="rId18"/>
    <p:sldId id="312" r:id="rId19"/>
    <p:sldId id="313" r:id="rId20"/>
    <p:sldId id="316" r:id="rId21"/>
    <p:sldId id="317" r:id="rId22"/>
    <p:sldId id="318" r:id="rId23"/>
    <p:sldId id="315" r:id="rId24"/>
    <p:sldId id="329" r:id="rId25"/>
    <p:sldId id="324" r:id="rId26"/>
    <p:sldId id="299" r:id="rId27"/>
    <p:sldId id="300" r:id="rId28"/>
    <p:sldId id="346" r:id="rId29"/>
    <p:sldId id="347" r:id="rId30"/>
    <p:sldId id="345" r:id="rId31"/>
    <p:sldId id="331" r:id="rId32"/>
    <p:sldId id="319" r:id="rId33"/>
    <p:sldId id="326" r:id="rId34"/>
    <p:sldId id="348" r:id="rId35"/>
    <p:sldId id="327" r:id="rId36"/>
    <p:sldId id="330" r:id="rId37"/>
    <p:sldId id="332" r:id="rId38"/>
    <p:sldId id="349" r:id="rId39"/>
    <p:sldId id="321" r:id="rId40"/>
    <p:sldId id="320" r:id="rId41"/>
    <p:sldId id="334" r:id="rId42"/>
    <p:sldId id="342" r:id="rId43"/>
    <p:sldId id="337" r:id="rId44"/>
    <p:sldId id="341" r:id="rId45"/>
    <p:sldId id="338" r:id="rId46"/>
    <p:sldId id="328" r:id="rId47"/>
    <p:sldId id="322" r:id="rId48"/>
    <p:sldId id="323" r:id="rId49"/>
    <p:sldId id="304" r:id="rId50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D2A87-84B1-4BC4-B4CF-0383C594DD55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27ABD3-B9DB-40DA-A579-864F0EFCE45E}">
      <dgm:prSet custT="1"/>
      <dgm:spPr/>
      <dgm:t>
        <a:bodyPr/>
        <a:lstStyle/>
        <a:p>
          <a:pPr>
            <a:defRPr b="1"/>
          </a:pPr>
          <a:r>
            <a:rPr lang="en-US" sz="1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GRAY STREET BIKEWAY ENHANCEMENTS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DEC9CC8-53B8-41C3-939C-C9ADBC45E5E7}" type="parTrans" cxnId="{7916A473-DFA5-43FD-9A84-0C8FFA562359}">
      <dgm:prSet/>
      <dgm:spPr/>
      <dgm:t>
        <a:bodyPr/>
        <a:lstStyle/>
        <a:p>
          <a:endParaRPr lang="en-US"/>
        </a:p>
      </dgm:t>
    </dgm:pt>
    <dgm:pt modelId="{3B7F9778-CF2A-48EB-AF4C-A75F41B04FB8}" type="sibTrans" cxnId="{7916A473-DFA5-43FD-9A84-0C8FFA562359}">
      <dgm:prSet/>
      <dgm:spPr/>
      <dgm:t>
        <a:bodyPr/>
        <a:lstStyle/>
        <a:p>
          <a:endParaRPr lang="en-US"/>
        </a:p>
      </dgm:t>
    </dgm:pt>
    <dgm:pt modelId="{3D53E47D-76AE-4F7A-8923-84EAE9F2BF7B}">
      <dgm:prSet custT="1"/>
      <dgm:spPr/>
      <dgm:t>
        <a:bodyPr/>
        <a:lstStyle/>
        <a:p>
          <a:r>
            <a:rPr lang="en-US" sz="1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scheduled to begin in June 2025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6247DF3-0E30-415B-ABE8-3B6BCA9C17C6}" type="parTrans" cxnId="{4178BE2B-E430-4D36-B9B4-F92CF42AADF2}">
      <dgm:prSet/>
      <dgm:spPr/>
      <dgm:t>
        <a:bodyPr/>
        <a:lstStyle/>
        <a:p>
          <a:endParaRPr lang="en-US"/>
        </a:p>
      </dgm:t>
    </dgm:pt>
    <dgm:pt modelId="{3DBBCF6A-93BF-4F3D-875E-AE032C1796F8}" type="sibTrans" cxnId="{4178BE2B-E430-4D36-B9B4-F92CF42AADF2}">
      <dgm:prSet/>
      <dgm:spPr/>
      <dgm:t>
        <a:bodyPr/>
        <a:lstStyle/>
        <a:p>
          <a:endParaRPr lang="en-US"/>
        </a:p>
      </dgm:t>
    </dgm:pt>
    <dgm:pt modelId="{45D40983-BB2E-4269-9CC6-A0C5CFA161E6}">
      <dgm:prSet custT="1"/>
      <dgm:spPr/>
      <dgm:t>
        <a:bodyPr/>
        <a:lstStyle/>
        <a:p>
          <a:pPr>
            <a:defRPr b="1"/>
          </a:pPr>
          <a:r>
            <a:rPr lang="en-US" sz="1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AUSTIN STREET BIKE LANE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DC08517-CD26-437F-9489-2BC410F3F5D2}" type="parTrans" cxnId="{A48620EB-95A5-4A3A-B69E-64348DC2C226}">
      <dgm:prSet/>
      <dgm:spPr/>
      <dgm:t>
        <a:bodyPr/>
        <a:lstStyle/>
        <a:p>
          <a:endParaRPr lang="en-US"/>
        </a:p>
      </dgm:t>
    </dgm:pt>
    <dgm:pt modelId="{308A1342-27AA-4565-AD23-AF5640919644}" type="sibTrans" cxnId="{A48620EB-95A5-4A3A-B69E-64348DC2C226}">
      <dgm:prSet/>
      <dgm:spPr/>
      <dgm:t>
        <a:bodyPr/>
        <a:lstStyle/>
        <a:p>
          <a:endParaRPr lang="en-US"/>
        </a:p>
      </dgm:t>
    </dgm:pt>
    <dgm:pt modelId="{E4719055-0D22-40A9-A5D8-6F90D1BB72B5}">
      <dgm:prSet custT="1"/>
      <dgm:spPr/>
      <dgm:t>
        <a:bodyPr/>
        <a:lstStyle/>
        <a:p>
          <a:r>
            <a:rPr lang="en-US" sz="1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Presentation by </a:t>
          </a:r>
          <a:r>
            <a:rPr lang="en-US" sz="1800" b="1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BikeHouston</a:t>
          </a:r>
          <a:r>
            <a:rPr lang="en-US" sz="1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at June 2025 board meeting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D1F4114-7C6C-4463-9A80-1FBA8199672A}" type="parTrans" cxnId="{FD64AA0B-76D5-40CD-89B9-3F52A5CC48A5}">
      <dgm:prSet/>
      <dgm:spPr/>
      <dgm:t>
        <a:bodyPr/>
        <a:lstStyle/>
        <a:p>
          <a:endParaRPr lang="en-US"/>
        </a:p>
      </dgm:t>
    </dgm:pt>
    <dgm:pt modelId="{11020950-1A50-4C39-A531-5596A8ED24D5}" type="sibTrans" cxnId="{FD64AA0B-76D5-40CD-89B9-3F52A5CC48A5}">
      <dgm:prSet/>
      <dgm:spPr/>
      <dgm:t>
        <a:bodyPr/>
        <a:lstStyle/>
        <a:p>
          <a:endParaRPr lang="en-US"/>
        </a:p>
      </dgm:t>
    </dgm:pt>
    <dgm:pt modelId="{042FAF91-40B8-4158-93AB-68594DE66A8C}">
      <dgm:prSet custT="1"/>
      <dgm:spPr/>
      <dgm:t>
        <a:bodyPr/>
        <a:lstStyle/>
        <a:p>
          <a:r>
            <a:rPr lang="en-US" sz="1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 formal letter of support has been issued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25C19DB-921B-455E-8FFC-AFE7ABFB58BA}" type="parTrans" cxnId="{7F285C57-6F4F-458A-97E5-1C92501B8462}">
      <dgm:prSet/>
      <dgm:spPr/>
      <dgm:t>
        <a:bodyPr/>
        <a:lstStyle/>
        <a:p>
          <a:endParaRPr lang="en-US"/>
        </a:p>
      </dgm:t>
    </dgm:pt>
    <dgm:pt modelId="{72C3F316-C0C0-414E-9185-89F1D0E2E1F3}" type="sibTrans" cxnId="{7F285C57-6F4F-458A-97E5-1C92501B8462}">
      <dgm:prSet/>
      <dgm:spPr/>
      <dgm:t>
        <a:bodyPr/>
        <a:lstStyle/>
        <a:p>
          <a:endParaRPr lang="en-US"/>
        </a:p>
      </dgm:t>
    </dgm:pt>
    <dgm:pt modelId="{4DDB8544-D43D-45FE-AA61-12BD64590FA7}">
      <dgm:prSet custT="1"/>
      <dgm:spPr/>
      <dgm:t>
        <a:bodyPr/>
        <a:lstStyle/>
        <a:p>
          <a:r>
            <a:rPr lang="en-US" sz="1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Additional Board education and presentations are planned before taking action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C077871-0554-4F6B-B364-12F0A7DA9499}" type="parTrans" cxnId="{8E78BB00-35A7-43BA-A151-06BBCE266587}">
      <dgm:prSet/>
      <dgm:spPr/>
      <dgm:t>
        <a:bodyPr/>
        <a:lstStyle/>
        <a:p>
          <a:endParaRPr lang="en-US"/>
        </a:p>
      </dgm:t>
    </dgm:pt>
    <dgm:pt modelId="{343C34AD-7B83-428B-A61D-512C8AFF42C3}" type="sibTrans" cxnId="{8E78BB00-35A7-43BA-A151-06BBCE266587}">
      <dgm:prSet/>
      <dgm:spPr/>
      <dgm:t>
        <a:bodyPr/>
        <a:lstStyle/>
        <a:p>
          <a:endParaRPr lang="en-US"/>
        </a:p>
      </dgm:t>
    </dgm:pt>
    <dgm:pt modelId="{0696A670-53C8-46BB-8BB1-2DFC9414E5D0}">
      <dgm:prSet custT="1"/>
      <dgm:spPr/>
      <dgm:t>
        <a:bodyPr/>
        <a:lstStyle/>
        <a:p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Work will begin on segments not affected by the Austin Street COH construction project (starting along LaBranch and side segments</a:t>
          </a:r>
        </a:p>
      </dgm:t>
    </dgm:pt>
    <dgm:pt modelId="{E83AFF7F-15BA-4060-BB6B-67A614249D8C}" type="parTrans" cxnId="{32BC6DCC-75B9-4EC7-A053-4BBCB7043790}">
      <dgm:prSet/>
      <dgm:spPr/>
      <dgm:t>
        <a:bodyPr/>
        <a:lstStyle/>
        <a:p>
          <a:endParaRPr lang="en-US"/>
        </a:p>
      </dgm:t>
    </dgm:pt>
    <dgm:pt modelId="{42314AF5-315F-4DB6-9097-B78C916F19C1}" type="sibTrans" cxnId="{32BC6DCC-75B9-4EC7-A053-4BBCB7043790}">
      <dgm:prSet/>
      <dgm:spPr/>
      <dgm:t>
        <a:bodyPr/>
        <a:lstStyle/>
        <a:p>
          <a:endParaRPr lang="en-US"/>
        </a:p>
      </dgm:t>
    </dgm:pt>
    <dgm:pt modelId="{28E42C45-5BA5-4259-ADBF-C5A6773689C7}">
      <dgm:prSet custT="1"/>
      <dgm:spPr/>
      <dgm:t>
        <a:bodyPr/>
        <a:lstStyle/>
        <a:p>
          <a:r>
            <a: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Phase Services contracts</a:t>
          </a:r>
          <a:r>
            <a: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Management and Inspection – IDS Engineering Group</a:t>
          </a:r>
          <a:endParaRPr lang="en-US" sz="18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05964F8-C2D7-4528-8882-8371652A5249}" type="parTrans" cxnId="{814B2303-7D6E-455A-A6A4-DE3AF6D1BE47}">
      <dgm:prSet/>
      <dgm:spPr/>
      <dgm:t>
        <a:bodyPr/>
        <a:lstStyle/>
        <a:p>
          <a:endParaRPr lang="en-US"/>
        </a:p>
      </dgm:t>
    </dgm:pt>
    <dgm:pt modelId="{5DF33B4F-1BE4-48D1-B8F1-C40C1C3E95E8}" type="sibTrans" cxnId="{814B2303-7D6E-455A-A6A4-DE3AF6D1BE47}">
      <dgm:prSet/>
      <dgm:spPr/>
      <dgm:t>
        <a:bodyPr/>
        <a:lstStyle/>
        <a:p>
          <a:endParaRPr lang="en-US"/>
        </a:p>
      </dgm:t>
    </dgm:pt>
    <dgm:pt modelId="{B1F83193-11AF-4482-AE08-BFC9A45FB71F}">
      <dgm:prSet custT="1"/>
      <dgm:spPr/>
      <dgm:t>
        <a:bodyPr/>
        <a:lstStyle/>
        <a:p>
          <a:pPr>
            <a:buNone/>
          </a:pPr>
          <a:r>
            <a: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Administration – Walter P Moore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5FF4FE6-6CCE-41F8-B1D3-7C2A39A7C16D}" type="parTrans" cxnId="{BC115047-72D8-4452-9D15-84F1B2B8D85A}">
      <dgm:prSet/>
      <dgm:spPr/>
      <dgm:t>
        <a:bodyPr/>
        <a:lstStyle/>
        <a:p>
          <a:endParaRPr lang="en-US"/>
        </a:p>
      </dgm:t>
    </dgm:pt>
    <dgm:pt modelId="{D5BA92A4-01B1-4D95-89B9-2035C5890699}" type="sibTrans" cxnId="{BC115047-72D8-4452-9D15-84F1B2B8D85A}">
      <dgm:prSet/>
      <dgm:spPr/>
      <dgm:t>
        <a:bodyPr/>
        <a:lstStyle/>
        <a:p>
          <a:endParaRPr lang="en-US"/>
        </a:p>
      </dgm:t>
    </dgm:pt>
    <dgm:pt modelId="{70242EA6-1BEE-4C02-80F7-5CAF820B6470}">
      <dgm:prSet custT="1"/>
      <dgm:spPr/>
      <dgm:t>
        <a:bodyPr/>
        <a:lstStyle/>
        <a:p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Phase Services contracts</a:t>
          </a:r>
        </a:p>
      </dgm:t>
    </dgm:pt>
    <dgm:pt modelId="{BB906E84-29C2-4CFF-907E-807448112314}" type="parTrans" cxnId="{12B5C6AD-70AD-4F62-BEC6-740C959A44E0}">
      <dgm:prSet/>
      <dgm:spPr/>
    </dgm:pt>
    <dgm:pt modelId="{BDB3C371-DFEA-41B4-8A38-5D9BB8FB3F59}" type="sibTrans" cxnId="{12B5C6AD-70AD-4F62-BEC6-740C959A44E0}">
      <dgm:prSet/>
      <dgm:spPr/>
    </dgm:pt>
    <dgm:pt modelId="{260F3CDF-45AB-411B-80CB-653FD96D855A}" type="pres">
      <dgm:prSet presAssocID="{A43D2A87-84B1-4BC4-B4CF-0383C594DD55}" presName="linear" presStyleCnt="0">
        <dgm:presLayoutVars>
          <dgm:animLvl val="lvl"/>
          <dgm:resizeHandles val="exact"/>
        </dgm:presLayoutVars>
      </dgm:prSet>
      <dgm:spPr/>
    </dgm:pt>
    <dgm:pt modelId="{6F0EE6CA-BE8E-4B2E-903B-6A6AE189D075}" type="pres">
      <dgm:prSet presAssocID="{9C27ABD3-B9DB-40DA-A579-864F0EFCE45E}" presName="parentText" presStyleLbl="node1" presStyleIdx="0" presStyleCnt="2" custLinFactNeighborX="-132" custLinFactNeighborY="-2655">
        <dgm:presLayoutVars>
          <dgm:chMax val="0"/>
          <dgm:bulletEnabled val="1"/>
        </dgm:presLayoutVars>
      </dgm:prSet>
      <dgm:spPr/>
    </dgm:pt>
    <dgm:pt modelId="{789911EC-0091-41AB-BED6-F5B30CE4688E}" type="pres">
      <dgm:prSet presAssocID="{9C27ABD3-B9DB-40DA-A579-864F0EFCE45E}" presName="childText" presStyleLbl="revTx" presStyleIdx="0" presStyleCnt="2">
        <dgm:presLayoutVars>
          <dgm:bulletEnabled val="1"/>
        </dgm:presLayoutVars>
      </dgm:prSet>
      <dgm:spPr/>
    </dgm:pt>
    <dgm:pt modelId="{23D9F8B9-346B-4E1F-AE3D-F700B9B047D2}" type="pres">
      <dgm:prSet presAssocID="{45D40983-BB2E-4269-9CC6-A0C5CFA161E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DEDA754-CB91-4298-85DF-3F24570F5519}" type="pres">
      <dgm:prSet presAssocID="{45D40983-BB2E-4269-9CC6-A0C5CFA161E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E78BB00-35A7-43BA-A151-06BBCE266587}" srcId="{45D40983-BB2E-4269-9CC6-A0C5CFA161E6}" destId="{4DDB8544-D43D-45FE-AA61-12BD64590FA7}" srcOrd="2" destOrd="0" parTransId="{9C077871-0554-4F6B-B364-12F0A7DA9499}" sibTransId="{343C34AD-7B83-428B-A61D-512C8AFF42C3}"/>
    <dgm:cxn modelId="{814B2303-7D6E-455A-A6A4-DE3AF6D1BE47}" srcId="{9C27ABD3-B9DB-40DA-A579-864F0EFCE45E}" destId="{28E42C45-5BA5-4259-ADBF-C5A6773689C7}" srcOrd="3" destOrd="0" parTransId="{105964F8-C2D7-4528-8882-8371652A5249}" sibTransId="{5DF33B4F-1BE4-48D1-B8F1-C40C1C3E95E8}"/>
    <dgm:cxn modelId="{FD64AA0B-76D5-40CD-89B9-3F52A5CC48A5}" srcId="{45D40983-BB2E-4269-9CC6-A0C5CFA161E6}" destId="{E4719055-0D22-40A9-A5D8-6F90D1BB72B5}" srcOrd="0" destOrd="0" parTransId="{2D1F4114-7C6C-4463-9A80-1FBA8199672A}" sibTransId="{11020950-1A50-4C39-A531-5596A8ED24D5}"/>
    <dgm:cxn modelId="{2B5DE110-0138-4EB3-9C58-6B1C3A534DC2}" type="presOf" srcId="{9C27ABD3-B9DB-40DA-A579-864F0EFCE45E}" destId="{6F0EE6CA-BE8E-4B2E-903B-6A6AE189D075}" srcOrd="0" destOrd="0" presId="urn:microsoft.com/office/officeart/2005/8/layout/vList2"/>
    <dgm:cxn modelId="{4ED18C21-810D-47FC-9E8D-BF246BF1BA99}" type="presOf" srcId="{A43D2A87-84B1-4BC4-B4CF-0383C594DD55}" destId="{260F3CDF-45AB-411B-80CB-653FD96D855A}" srcOrd="0" destOrd="0" presId="urn:microsoft.com/office/officeart/2005/8/layout/vList2"/>
    <dgm:cxn modelId="{4178BE2B-E430-4D36-B9B4-F92CF42AADF2}" srcId="{9C27ABD3-B9DB-40DA-A579-864F0EFCE45E}" destId="{3D53E47D-76AE-4F7A-8923-84EAE9F2BF7B}" srcOrd="0" destOrd="0" parTransId="{26247DF3-0E30-415B-ABE8-3B6BCA9C17C6}" sibTransId="{3DBBCF6A-93BF-4F3D-875E-AE032C1796F8}"/>
    <dgm:cxn modelId="{EB9F8630-CDBA-4A71-8345-59359D5694C1}" type="presOf" srcId="{4DDB8544-D43D-45FE-AA61-12BD64590FA7}" destId="{5DEDA754-CB91-4298-85DF-3F24570F5519}" srcOrd="0" destOrd="2" presId="urn:microsoft.com/office/officeart/2005/8/layout/vList2"/>
    <dgm:cxn modelId="{4988FB33-5656-4D53-B42C-383722358874}" type="presOf" srcId="{0696A670-53C8-46BB-8BB1-2DFC9414E5D0}" destId="{789911EC-0091-41AB-BED6-F5B30CE4688E}" srcOrd="0" destOrd="1" presId="urn:microsoft.com/office/officeart/2005/8/layout/vList2"/>
    <dgm:cxn modelId="{4211BB37-8B45-4013-B0E9-691E23DA6C67}" type="presOf" srcId="{E4719055-0D22-40A9-A5D8-6F90D1BB72B5}" destId="{5DEDA754-CB91-4298-85DF-3F24570F5519}" srcOrd="0" destOrd="0" presId="urn:microsoft.com/office/officeart/2005/8/layout/vList2"/>
    <dgm:cxn modelId="{BC115047-72D8-4452-9D15-84F1B2B8D85A}" srcId="{9C27ABD3-B9DB-40DA-A579-864F0EFCE45E}" destId="{B1F83193-11AF-4482-AE08-BFC9A45FB71F}" srcOrd="4" destOrd="0" parTransId="{05FF4FE6-6CCE-41F8-B1D3-7C2A39A7C16D}" sibTransId="{D5BA92A4-01B1-4D95-89B9-2035C5890699}"/>
    <dgm:cxn modelId="{DB9B594B-3ABE-4CC9-BCCA-6B18FE113A95}" type="presOf" srcId="{28E42C45-5BA5-4259-ADBF-C5A6773689C7}" destId="{789911EC-0091-41AB-BED6-F5B30CE4688E}" srcOrd="0" destOrd="3" presId="urn:microsoft.com/office/officeart/2005/8/layout/vList2"/>
    <dgm:cxn modelId="{554F354C-E730-4493-90D9-8EA3B508D7CF}" type="presOf" srcId="{45D40983-BB2E-4269-9CC6-A0C5CFA161E6}" destId="{23D9F8B9-346B-4E1F-AE3D-F700B9B047D2}" srcOrd="0" destOrd="0" presId="urn:microsoft.com/office/officeart/2005/8/layout/vList2"/>
    <dgm:cxn modelId="{7F285C57-6F4F-458A-97E5-1C92501B8462}" srcId="{45D40983-BB2E-4269-9CC6-A0C5CFA161E6}" destId="{042FAF91-40B8-4158-93AB-68594DE66A8C}" srcOrd="1" destOrd="0" parTransId="{925C19DB-921B-455E-8FFC-AFE7ABFB58BA}" sibTransId="{72C3F316-C0C0-414E-9185-89F1D0E2E1F3}"/>
    <dgm:cxn modelId="{D370B45B-0821-456C-8AB5-D285AC4A5672}" type="presOf" srcId="{3D53E47D-76AE-4F7A-8923-84EAE9F2BF7B}" destId="{789911EC-0091-41AB-BED6-F5B30CE4688E}" srcOrd="0" destOrd="0" presId="urn:microsoft.com/office/officeart/2005/8/layout/vList2"/>
    <dgm:cxn modelId="{91386468-A0A6-4E30-8956-90497974E066}" type="presOf" srcId="{B1F83193-11AF-4482-AE08-BFC9A45FB71F}" destId="{789911EC-0091-41AB-BED6-F5B30CE4688E}" srcOrd="0" destOrd="4" presId="urn:microsoft.com/office/officeart/2005/8/layout/vList2"/>
    <dgm:cxn modelId="{7916A473-DFA5-43FD-9A84-0C8FFA562359}" srcId="{A43D2A87-84B1-4BC4-B4CF-0383C594DD55}" destId="{9C27ABD3-B9DB-40DA-A579-864F0EFCE45E}" srcOrd="0" destOrd="0" parTransId="{3DEC9CC8-53B8-41C3-939C-C9ADBC45E5E7}" sibTransId="{3B7F9778-CF2A-48EB-AF4C-A75F41B04FB8}"/>
    <dgm:cxn modelId="{56E44488-0BD2-4879-A988-1F75316DE4F7}" type="presOf" srcId="{042FAF91-40B8-4158-93AB-68594DE66A8C}" destId="{5DEDA754-CB91-4298-85DF-3F24570F5519}" srcOrd="0" destOrd="1" presId="urn:microsoft.com/office/officeart/2005/8/layout/vList2"/>
    <dgm:cxn modelId="{79BCE995-737E-4C2C-8778-E2442E8F8A42}" type="presOf" srcId="{70242EA6-1BEE-4C02-80F7-5CAF820B6470}" destId="{789911EC-0091-41AB-BED6-F5B30CE4688E}" srcOrd="0" destOrd="2" presId="urn:microsoft.com/office/officeart/2005/8/layout/vList2"/>
    <dgm:cxn modelId="{12B5C6AD-70AD-4F62-BEC6-740C959A44E0}" srcId="{9C27ABD3-B9DB-40DA-A579-864F0EFCE45E}" destId="{70242EA6-1BEE-4C02-80F7-5CAF820B6470}" srcOrd="2" destOrd="0" parTransId="{BB906E84-29C2-4CFF-907E-807448112314}" sibTransId="{BDB3C371-DFEA-41B4-8A38-5D9BB8FB3F59}"/>
    <dgm:cxn modelId="{32BC6DCC-75B9-4EC7-A053-4BBCB7043790}" srcId="{9C27ABD3-B9DB-40DA-A579-864F0EFCE45E}" destId="{0696A670-53C8-46BB-8BB1-2DFC9414E5D0}" srcOrd="1" destOrd="0" parTransId="{E83AFF7F-15BA-4060-BB6B-67A614249D8C}" sibTransId="{42314AF5-315F-4DB6-9097-B78C916F19C1}"/>
    <dgm:cxn modelId="{A48620EB-95A5-4A3A-B69E-64348DC2C226}" srcId="{A43D2A87-84B1-4BC4-B4CF-0383C594DD55}" destId="{45D40983-BB2E-4269-9CC6-A0C5CFA161E6}" srcOrd="1" destOrd="0" parTransId="{2DC08517-CD26-437F-9489-2BC410F3F5D2}" sibTransId="{308A1342-27AA-4565-AD23-AF5640919644}"/>
    <dgm:cxn modelId="{629185B6-D52B-417B-9881-2CFB885DC66A}" type="presParOf" srcId="{260F3CDF-45AB-411B-80CB-653FD96D855A}" destId="{6F0EE6CA-BE8E-4B2E-903B-6A6AE189D075}" srcOrd="0" destOrd="0" presId="urn:microsoft.com/office/officeart/2005/8/layout/vList2"/>
    <dgm:cxn modelId="{DF6AF408-194D-4BC5-A5F8-24ECAAE90DF3}" type="presParOf" srcId="{260F3CDF-45AB-411B-80CB-653FD96D855A}" destId="{789911EC-0091-41AB-BED6-F5B30CE4688E}" srcOrd="1" destOrd="0" presId="urn:microsoft.com/office/officeart/2005/8/layout/vList2"/>
    <dgm:cxn modelId="{0B80B4F6-836A-4B13-860E-89A6FDAC7B3C}" type="presParOf" srcId="{260F3CDF-45AB-411B-80CB-653FD96D855A}" destId="{23D9F8B9-346B-4E1F-AE3D-F700B9B047D2}" srcOrd="2" destOrd="0" presId="urn:microsoft.com/office/officeart/2005/8/layout/vList2"/>
    <dgm:cxn modelId="{76FBBE5B-EF56-4B96-A159-A1375D0FF289}" type="presParOf" srcId="{260F3CDF-45AB-411B-80CB-653FD96D855A}" destId="{5DEDA754-CB91-4298-85DF-3F24570F551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081E4C-4E2A-431F-9092-E6D576B6366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078405E-A967-4F94-812C-D1F8AF3D50B6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Artist Announcement: On May 20, 2025, the project team officially launched the featured artists for HueMan: Shelter across multiple platforms including</a:t>
          </a:r>
          <a:r>
            <a:rPr lang="en-US" sz="1000" b="0" dirty="0"/>
            <a:t>:</a:t>
          </a:r>
          <a:endParaRPr lang="en-US" sz="1000" dirty="0"/>
        </a:p>
      </dgm:t>
    </dgm:pt>
    <dgm:pt modelId="{3C40F931-A390-49DB-8013-0B17887F8B59}" type="parTrans" cxnId="{145EE581-5493-415B-8C3A-FE3A03255015}">
      <dgm:prSet/>
      <dgm:spPr/>
      <dgm:t>
        <a:bodyPr/>
        <a:lstStyle/>
        <a:p>
          <a:endParaRPr lang="en-US"/>
        </a:p>
      </dgm:t>
    </dgm:pt>
    <dgm:pt modelId="{7FDCA586-2BF9-43E7-8595-A998F3BE14B2}" type="sibTrans" cxnId="{145EE581-5493-415B-8C3A-FE3A03255015}">
      <dgm:prSet/>
      <dgm:spPr/>
      <dgm:t>
        <a:bodyPr/>
        <a:lstStyle/>
        <a:p>
          <a:endParaRPr lang="en-US"/>
        </a:p>
      </dgm:t>
    </dgm:pt>
    <dgm:pt modelId="{A1A6F641-0364-4F09-919E-7EF0FE71BAA3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 press release</a:t>
          </a:r>
        </a:p>
      </dgm:t>
    </dgm:pt>
    <dgm:pt modelId="{1FE0D96A-3661-409F-813D-FF59C455889D}" type="parTrans" cxnId="{B0552FC7-219F-4E7F-965A-C8D76574F418}">
      <dgm:prSet/>
      <dgm:spPr/>
      <dgm:t>
        <a:bodyPr/>
        <a:lstStyle/>
        <a:p>
          <a:endParaRPr lang="en-US"/>
        </a:p>
      </dgm:t>
    </dgm:pt>
    <dgm:pt modelId="{3CF94A5B-7D15-4AB3-BAC7-F76FAB339DED}" type="sibTrans" cxnId="{B0552FC7-219F-4E7F-965A-C8D76574F418}">
      <dgm:prSet/>
      <dgm:spPr/>
      <dgm:t>
        <a:bodyPr/>
        <a:lstStyle/>
        <a:p>
          <a:endParaRPr lang="en-US"/>
        </a:p>
      </dgm:t>
    </dgm:pt>
    <dgm:pt modelId="{2A3C2B0F-E3DD-4598-99D9-FFEF2E6DD2DF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Social media announcements via HueMan: Shelter and Midtown accounts</a:t>
          </a:r>
        </a:p>
      </dgm:t>
    </dgm:pt>
    <dgm:pt modelId="{999190FE-D8D9-41F2-8196-C98B48C8A452}" type="parTrans" cxnId="{44135256-A4EB-41C3-9559-62B10E609AD6}">
      <dgm:prSet/>
      <dgm:spPr/>
      <dgm:t>
        <a:bodyPr/>
        <a:lstStyle/>
        <a:p>
          <a:endParaRPr lang="en-US"/>
        </a:p>
      </dgm:t>
    </dgm:pt>
    <dgm:pt modelId="{861C3F22-EF12-4563-A124-1BDA23808388}" type="sibTrans" cxnId="{44135256-A4EB-41C3-9559-62B10E609AD6}">
      <dgm:prSet/>
      <dgm:spPr/>
      <dgm:t>
        <a:bodyPr/>
        <a:lstStyle/>
        <a:p>
          <a:endParaRPr lang="en-US"/>
        </a:p>
      </dgm:t>
    </dgm:pt>
    <dgm:pt modelId="{0E7A98A1-8551-4591-B5B7-114C55163223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Artist profiles published on the HueMan: Shelter website</a:t>
          </a:r>
        </a:p>
      </dgm:t>
    </dgm:pt>
    <dgm:pt modelId="{AF63390F-D600-44B9-A6FE-0469A150A7BA}" type="parTrans" cxnId="{5C149FDF-70A4-40E5-A16A-3F3229DE8FA6}">
      <dgm:prSet/>
      <dgm:spPr/>
      <dgm:t>
        <a:bodyPr/>
        <a:lstStyle/>
        <a:p>
          <a:endParaRPr lang="en-US"/>
        </a:p>
      </dgm:t>
    </dgm:pt>
    <dgm:pt modelId="{71E5F843-B38D-46BD-A498-1E9D36CEA077}" type="sibTrans" cxnId="{5C149FDF-70A4-40E5-A16A-3F3229DE8FA6}">
      <dgm:prSet/>
      <dgm:spPr/>
      <dgm:t>
        <a:bodyPr/>
        <a:lstStyle/>
        <a:p>
          <a:endParaRPr lang="en-US"/>
        </a:p>
      </dgm:t>
    </dgm:pt>
    <dgm:pt modelId="{F8C962CE-AE8F-42B4-AC87-D1FDD4217BEF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First edition of the HueMan: Shelter newsletter distributed</a:t>
          </a:r>
        </a:p>
      </dgm:t>
    </dgm:pt>
    <dgm:pt modelId="{AE29CE60-EE1E-4F69-A429-CAC2D9EFA3C5}" type="parTrans" cxnId="{0B6ED8B2-97A0-495A-9641-7D22B30F7002}">
      <dgm:prSet/>
      <dgm:spPr/>
      <dgm:t>
        <a:bodyPr/>
        <a:lstStyle/>
        <a:p>
          <a:endParaRPr lang="en-US"/>
        </a:p>
      </dgm:t>
    </dgm:pt>
    <dgm:pt modelId="{97F85F69-93A0-4571-ADA0-F55CB3CC1878}" type="sibTrans" cxnId="{0B6ED8B2-97A0-495A-9641-7D22B30F7002}">
      <dgm:prSet/>
      <dgm:spPr/>
      <dgm:t>
        <a:bodyPr/>
        <a:lstStyle/>
        <a:p>
          <a:endParaRPr lang="en-US"/>
        </a:p>
      </dgm:t>
    </dgm:pt>
    <dgm:pt modelId="{60D8B22B-9657-480D-91E0-8D36CFAE99ED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Article published on the Midtown Houston website</a:t>
          </a:r>
        </a:p>
      </dgm:t>
    </dgm:pt>
    <dgm:pt modelId="{08FF6F38-912B-4E36-A469-7DF6C69899FD}" type="parTrans" cxnId="{EF6275CC-872E-4489-A2AF-9E48A36BF78C}">
      <dgm:prSet/>
      <dgm:spPr/>
      <dgm:t>
        <a:bodyPr/>
        <a:lstStyle/>
        <a:p>
          <a:endParaRPr lang="en-US"/>
        </a:p>
      </dgm:t>
    </dgm:pt>
    <dgm:pt modelId="{C7726104-D14F-45F7-BCA3-7A230E2DF836}" type="sibTrans" cxnId="{EF6275CC-872E-4489-A2AF-9E48A36BF78C}">
      <dgm:prSet/>
      <dgm:spPr/>
      <dgm:t>
        <a:bodyPr/>
        <a:lstStyle/>
        <a:p>
          <a:endParaRPr lang="en-US"/>
        </a:p>
      </dgm:t>
    </dgm:pt>
    <dgm:pt modelId="{FC8D5916-24C2-4286-A652-EE5444DB35E6}">
      <dgm:prSet custT="1"/>
      <dgm:spPr/>
      <dgm:t>
        <a:bodyPr/>
        <a:lstStyle/>
        <a:p>
          <a:pPr algn="ctr"/>
          <a:r>
            <a:rPr lang="en-US" sz="2300" dirty="0"/>
            <a:t>* </a:t>
          </a:r>
          <a:r>
            <a:rPr lang="en-US" sz="2300" b="1" dirty="0"/>
            <a:t>Funded by the </a:t>
          </a:r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Bloomberg Public Art Challenge Grant*</a:t>
          </a:r>
          <a:endParaRPr lang="en-US" sz="23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8634DA2-49AD-4656-AE53-60A615A31E66}" type="parTrans" cxnId="{5373B0D6-2981-4F5A-A1B0-92E23E4BB5BB}">
      <dgm:prSet/>
      <dgm:spPr/>
      <dgm:t>
        <a:bodyPr/>
        <a:lstStyle/>
        <a:p>
          <a:endParaRPr lang="en-US"/>
        </a:p>
      </dgm:t>
    </dgm:pt>
    <dgm:pt modelId="{F58EDDC2-041E-4707-8171-306EDA5A564D}" type="sibTrans" cxnId="{5373B0D6-2981-4F5A-A1B0-92E23E4BB5BB}">
      <dgm:prSet/>
      <dgm:spPr/>
      <dgm:t>
        <a:bodyPr/>
        <a:lstStyle/>
        <a:p>
          <a:endParaRPr lang="en-US"/>
        </a:p>
      </dgm:t>
    </dgm:pt>
    <dgm:pt modelId="{8E6E2607-8EA8-42C1-8616-BEBCA48041F9}" type="pres">
      <dgm:prSet presAssocID="{10081E4C-4E2A-431F-9092-E6D576B63664}" presName="linear" presStyleCnt="0">
        <dgm:presLayoutVars>
          <dgm:animLvl val="lvl"/>
          <dgm:resizeHandles val="exact"/>
        </dgm:presLayoutVars>
      </dgm:prSet>
      <dgm:spPr/>
    </dgm:pt>
    <dgm:pt modelId="{B9239B52-55AF-4BBE-850B-E92F21AF799F}" type="pres">
      <dgm:prSet presAssocID="{E078405E-A967-4F94-812C-D1F8AF3D50B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ED062AD-1C06-437B-B1D0-581023BB01A0}" type="pres">
      <dgm:prSet presAssocID="{E078405E-A967-4F94-812C-D1F8AF3D50B6}" presName="childText" presStyleLbl="revTx" presStyleIdx="0" presStyleCnt="1">
        <dgm:presLayoutVars>
          <dgm:bulletEnabled val="1"/>
        </dgm:presLayoutVars>
      </dgm:prSet>
      <dgm:spPr/>
    </dgm:pt>
    <dgm:pt modelId="{0434B28B-DEC0-48DA-87B7-D774E422433F}" type="pres">
      <dgm:prSet presAssocID="{FC8D5916-24C2-4286-A652-EE5444DB35E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32D4306-ADB0-4FFE-B38E-EED1329AB858}" type="presOf" srcId="{F8C962CE-AE8F-42B4-AC87-D1FDD4217BEF}" destId="{3ED062AD-1C06-437B-B1D0-581023BB01A0}" srcOrd="0" destOrd="3" presId="urn:microsoft.com/office/officeart/2005/8/layout/vList2"/>
    <dgm:cxn modelId="{4D11AD16-D8B5-4C4C-AC64-D3B19347C955}" type="presOf" srcId="{2A3C2B0F-E3DD-4598-99D9-FFEF2E6DD2DF}" destId="{3ED062AD-1C06-437B-B1D0-581023BB01A0}" srcOrd="0" destOrd="1" presId="urn:microsoft.com/office/officeart/2005/8/layout/vList2"/>
    <dgm:cxn modelId="{594F2C36-06BD-48C7-804A-A6227F8A54C5}" type="presOf" srcId="{0E7A98A1-8551-4591-B5B7-114C55163223}" destId="{3ED062AD-1C06-437B-B1D0-581023BB01A0}" srcOrd="0" destOrd="2" presId="urn:microsoft.com/office/officeart/2005/8/layout/vList2"/>
    <dgm:cxn modelId="{9E05694B-10DD-4304-9933-8213360F5AD8}" type="presOf" srcId="{E078405E-A967-4F94-812C-D1F8AF3D50B6}" destId="{B9239B52-55AF-4BBE-850B-E92F21AF799F}" srcOrd="0" destOrd="0" presId="urn:microsoft.com/office/officeart/2005/8/layout/vList2"/>
    <dgm:cxn modelId="{44135256-A4EB-41C3-9559-62B10E609AD6}" srcId="{E078405E-A967-4F94-812C-D1F8AF3D50B6}" destId="{2A3C2B0F-E3DD-4598-99D9-FFEF2E6DD2DF}" srcOrd="1" destOrd="0" parTransId="{999190FE-D8D9-41F2-8196-C98B48C8A452}" sibTransId="{861C3F22-EF12-4563-A124-1BDA23808388}"/>
    <dgm:cxn modelId="{81AC4267-D066-49B5-8626-6F20DE642AEA}" type="presOf" srcId="{FC8D5916-24C2-4286-A652-EE5444DB35E6}" destId="{0434B28B-DEC0-48DA-87B7-D774E422433F}" srcOrd="0" destOrd="0" presId="urn:microsoft.com/office/officeart/2005/8/layout/vList2"/>
    <dgm:cxn modelId="{968EC281-4492-4DF2-BD40-4BE1D7FD69D8}" type="presOf" srcId="{10081E4C-4E2A-431F-9092-E6D576B63664}" destId="{8E6E2607-8EA8-42C1-8616-BEBCA48041F9}" srcOrd="0" destOrd="0" presId="urn:microsoft.com/office/officeart/2005/8/layout/vList2"/>
    <dgm:cxn modelId="{145EE581-5493-415B-8C3A-FE3A03255015}" srcId="{10081E4C-4E2A-431F-9092-E6D576B63664}" destId="{E078405E-A967-4F94-812C-D1F8AF3D50B6}" srcOrd="0" destOrd="0" parTransId="{3C40F931-A390-49DB-8013-0B17887F8B59}" sibTransId="{7FDCA586-2BF9-43E7-8595-A998F3BE14B2}"/>
    <dgm:cxn modelId="{C589C68E-5447-4850-82DF-CC08AA2BDD8B}" type="presOf" srcId="{60D8B22B-9657-480D-91E0-8D36CFAE99ED}" destId="{3ED062AD-1C06-437B-B1D0-581023BB01A0}" srcOrd="0" destOrd="4" presId="urn:microsoft.com/office/officeart/2005/8/layout/vList2"/>
    <dgm:cxn modelId="{0B6ED8B2-97A0-495A-9641-7D22B30F7002}" srcId="{E078405E-A967-4F94-812C-D1F8AF3D50B6}" destId="{F8C962CE-AE8F-42B4-AC87-D1FDD4217BEF}" srcOrd="3" destOrd="0" parTransId="{AE29CE60-EE1E-4F69-A429-CAC2D9EFA3C5}" sibTransId="{97F85F69-93A0-4571-ADA0-F55CB3CC1878}"/>
    <dgm:cxn modelId="{B0552FC7-219F-4E7F-965A-C8D76574F418}" srcId="{E078405E-A967-4F94-812C-D1F8AF3D50B6}" destId="{A1A6F641-0364-4F09-919E-7EF0FE71BAA3}" srcOrd="0" destOrd="0" parTransId="{1FE0D96A-3661-409F-813D-FF59C455889D}" sibTransId="{3CF94A5B-7D15-4AB3-BAC7-F76FAB339DED}"/>
    <dgm:cxn modelId="{EF6275CC-872E-4489-A2AF-9E48A36BF78C}" srcId="{E078405E-A967-4F94-812C-D1F8AF3D50B6}" destId="{60D8B22B-9657-480D-91E0-8D36CFAE99ED}" srcOrd="4" destOrd="0" parTransId="{08FF6F38-912B-4E36-A469-7DF6C69899FD}" sibTransId="{C7726104-D14F-45F7-BCA3-7A230E2DF836}"/>
    <dgm:cxn modelId="{5373B0D6-2981-4F5A-A1B0-92E23E4BB5BB}" srcId="{10081E4C-4E2A-431F-9092-E6D576B63664}" destId="{FC8D5916-24C2-4286-A652-EE5444DB35E6}" srcOrd="1" destOrd="0" parTransId="{08634DA2-49AD-4656-AE53-60A615A31E66}" sibTransId="{F58EDDC2-041E-4707-8171-306EDA5A564D}"/>
    <dgm:cxn modelId="{4961D1DD-9D91-4A43-8F97-82445507D9A5}" type="presOf" srcId="{A1A6F641-0364-4F09-919E-7EF0FE71BAA3}" destId="{3ED062AD-1C06-437B-B1D0-581023BB01A0}" srcOrd="0" destOrd="0" presId="urn:microsoft.com/office/officeart/2005/8/layout/vList2"/>
    <dgm:cxn modelId="{5C149FDF-70A4-40E5-A16A-3F3229DE8FA6}" srcId="{E078405E-A967-4F94-812C-D1F8AF3D50B6}" destId="{0E7A98A1-8551-4591-B5B7-114C55163223}" srcOrd="2" destOrd="0" parTransId="{AF63390F-D600-44B9-A6FE-0469A150A7BA}" sibTransId="{71E5F843-B38D-46BD-A498-1E9D36CEA077}"/>
    <dgm:cxn modelId="{4E649872-72B0-4A36-9547-ECFE6C3F3822}" type="presParOf" srcId="{8E6E2607-8EA8-42C1-8616-BEBCA48041F9}" destId="{B9239B52-55AF-4BBE-850B-E92F21AF799F}" srcOrd="0" destOrd="0" presId="urn:microsoft.com/office/officeart/2005/8/layout/vList2"/>
    <dgm:cxn modelId="{65456A36-8C99-42B6-890C-4F07DAB067DB}" type="presParOf" srcId="{8E6E2607-8EA8-42C1-8616-BEBCA48041F9}" destId="{3ED062AD-1C06-437B-B1D0-581023BB01A0}" srcOrd="1" destOrd="0" presId="urn:microsoft.com/office/officeart/2005/8/layout/vList2"/>
    <dgm:cxn modelId="{03FB73B1-8EB8-4A96-A6D6-2975408336CA}" type="presParOf" srcId="{8E6E2607-8EA8-42C1-8616-BEBCA48041F9}" destId="{0434B28B-DEC0-48DA-87B7-D774E422433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EE6CA-BE8E-4B2E-903B-6A6AE189D075}">
      <dsp:nvSpPr>
        <dsp:cNvPr id="0" name=""/>
        <dsp:cNvSpPr/>
      </dsp:nvSpPr>
      <dsp:spPr>
        <a:xfrm>
          <a:off x="0" y="0"/>
          <a:ext cx="7569211" cy="599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GRAY STREET BIKEWAY ENHANCEMENTS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9243" y="29243"/>
        <a:ext cx="7510725" cy="540554"/>
      </dsp:txXfrm>
    </dsp:sp>
    <dsp:sp modelId="{789911EC-0091-41AB-BED6-F5B30CE4688E}">
      <dsp:nvSpPr>
        <dsp:cNvPr id="0" name=""/>
        <dsp:cNvSpPr/>
      </dsp:nvSpPr>
      <dsp:spPr>
        <a:xfrm>
          <a:off x="0" y="604426"/>
          <a:ext cx="7569211" cy="231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32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scheduled to begin in June 2025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Work will begin on segments not affected by the Austin Street COH construction project (starting along LaBranch and side segments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Phase Services contracts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Phase Services contracts</a:t>
          </a:r>
          <a:r>
            <a:rPr lang="en-US" sz="3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Management and Inspection – IDS Engineering Group</a:t>
          </a:r>
          <a:endParaRPr lang="en-US" sz="18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Construction Administration – Walter P Moore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04426"/>
        <a:ext cx="7569211" cy="2318400"/>
      </dsp:txXfrm>
    </dsp:sp>
    <dsp:sp modelId="{23D9F8B9-346B-4E1F-AE3D-F700B9B047D2}">
      <dsp:nvSpPr>
        <dsp:cNvPr id="0" name=""/>
        <dsp:cNvSpPr/>
      </dsp:nvSpPr>
      <dsp:spPr>
        <a:xfrm>
          <a:off x="0" y="2922826"/>
          <a:ext cx="7569211" cy="599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AUSTIN STREET BIKE LANE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9243" y="2952069"/>
        <a:ext cx="7510725" cy="540554"/>
      </dsp:txXfrm>
    </dsp:sp>
    <dsp:sp modelId="{5DEDA754-CB91-4298-85DF-3F24570F5519}">
      <dsp:nvSpPr>
        <dsp:cNvPr id="0" name=""/>
        <dsp:cNvSpPr/>
      </dsp:nvSpPr>
      <dsp:spPr>
        <a:xfrm>
          <a:off x="0" y="3521866"/>
          <a:ext cx="7569211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32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Presentation by </a:t>
          </a:r>
          <a:r>
            <a:rPr lang="en-US" sz="1800" b="1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BikeHouston</a:t>
          </a:r>
          <a:r>
            <a:rPr lang="en-US" sz="1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at June 2025 board meeting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 formal letter of support has been issued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Additional Board education and presentations are planned before taking action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521866"/>
        <a:ext cx="7569211" cy="1192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39B52-55AF-4BBE-850B-E92F21AF799F}">
      <dsp:nvSpPr>
        <dsp:cNvPr id="0" name=""/>
        <dsp:cNvSpPr/>
      </dsp:nvSpPr>
      <dsp:spPr>
        <a:xfrm>
          <a:off x="0" y="16876"/>
          <a:ext cx="10963656" cy="1179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Artist Announcement: On May 20, 2025, the project team officially launched the featured artists for HueMan: Shelter across multiple platforms including</a:t>
          </a:r>
          <a:r>
            <a:rPr lang="en-US" sz="1000" b="0" kern="1200" dirty="0"/>
            <a:t>:</a:t>
          </a:r>
          <a:endParaRPr lang="en-US" sz="1000" kern="1200" dirty="0"/>
        </a:p>
      </dsp:txBody>
      <dsp:txXfrm>
        <a:off x="57572" y="74448"/>
        <a:ext cx="10848512" cy="1064216"/>
      </dsp:txXfrm>
    </dsp:sp>
    <dsp:sp modelId="{3ED062AD-1C06-437B-B1D0-581023BB01A0}">
      <dsp:nvSpPr>
        <dsp:cNvPr id="0" name=""/>
        <dsp:cNvSpPr/>
      </dsp:nvSpPr>
      <dsp:spPr>
        <a:xfrm>
          <a:off x="0" y="1196236"/>
          <a:ext cx="10963656" cy="1695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0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 press release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Social media announcements via HueMan: Shelter and Midtown accounts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Artist profiles published on the HueMan: Shelter website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First edition of the HueMan: Shelter newsletter distributed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Article published on the Midtown Houston website</a:t>
          </a:r>
        </a:p>
      </dsp:txBody>
      <dsp:txXfrm>
        <a:off x="0" y="1196236"/>
        <a:ext cx="10963656" cy="1695329"/>
      </dsp:txXfrm>
    </dsp:sp>
    <dsp:sp modelId="{0434B28B-DEC0-48DA-87B7-D774E422433F}">
      <dsp:nvSpPr>
        <dsp:cNvPr id="0" name=""/>
        <dsp:cNvSpPr/>
      </dsp:nvSpPr>
      <dsp:spPr>
        <a:xfrm>
          <a:off x="0" y="2891566"/>
          <a:ext cx="10963656" cy="1179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* </a:t>
          </a:r>
          <a:r>
            <a:rPr lang="en-US" sz="2300" b="1" kern="1200" dirty="0"/>
            <a:t>Funded by the </a:t>
          </a: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Bloomberg Public Art Challenge Grant*</a:t>
          </a:r>
          <a:endParaRPr lang="en-US" sz="23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72" y="2949138"/>
        <a:ext cx="10848512" cy="1064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7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3407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302" tIns="46151" rIns="92302" bIns="4615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8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2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1353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990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364925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4936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31263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9208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9490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0944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688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07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7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3558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33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52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85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7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599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56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414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54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4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3196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4408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6945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5753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33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5517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379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675" r:id="rId28"/>
    <p:sldLayoutId id="2147483679" r:id="rId2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silhouette%20meetin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DCB0CA75-38DC-F66B-7F7F-44C6E3D0662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9B40FD-8703-8858-9649-FEBB48F5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" y="353961"/>
            <a:ext cx="11795760" cy="1371600"/>
          </a:xfrm>
          <a:prstGeom prst="flowChartInputOutput">
            <a:avLst/>
          </a:prstGeom>
        </p:spPr>
        <p:txBody>
          <a:bodyPr wrap="square" anchor="ctr">
            <a:normAutofit fontScale="90000"/>
          </a:bodyPr>
          <a:lstStyle/>
          <a:p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Midtown management district committee updates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July 2025</a:t>
            </a:r>
          </a:p>
        </p:txBody>
      </p:sp>
      <p:sp>
        <p:nvSpPr>
          <p:cNvPr id="1033" name="Slide Number Placeholder 4" hidden="1">
            <a:extLst>
              <a:ext uri="{FF2B5EF4-FFF2-40B4-BE49-F238E27FC236}">
                <a16:creationId xmlns:a16="http://schemas.microsoft.com/office/drawing/2014/main" id="{1FFBFAD2-0D29-C19C-7851-FF88560174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sp>
        <p:nvSpPr>
          <p:cNvPr id="1038" name="Slide Number Placeholder 4" hidden="1">
            <a:extLst>
              <a:ext uri="{FF2B5EF4-FFF2-40B4-BE49-F238E27FC236}">
                <a16:creationId xmlns:a16="http://schemas.microsoft.com/office/drawing/2014/main" id="{914D6F66-F46E-06EB-465D-CD73E7169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E480CA-49F4-9F74-E7B1-7C9AA751E9D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922" y="582561"/>
            <a:ext cx="107442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BFEE01D-F683-EE91-6778-A915961072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61" y="0"/>
            <a:ext cx="12185648" cy="692851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2A2004-5B63-78FC-6D0C-F525E2DB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205" y="5223933"/>
            <a:ext cx="7955280" cy="7315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Service and maintenance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3347D14-6ABE-3380-7C8F-CCCF6B4F9D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744C4-0A8C-9D8A-A96A-F9D900FE25A6}"/>
              </a:ext>
            </a:extLst>
          </p:cNvPr>
          <p:cNvSpPr txBox="1"/>
          <p:nvPr/>
        </p:nvSpPr>
        <p:spPr>
          <a:xfrm>
            <a:off x="3053443" y="3244334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37E101-4734-BB37-2CAF-A9B8043F43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5344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1393" y="220340"/>
            <a:ext cx="5741877" cy="1371600"/>
          </a:xfrm>
          <a:prstGeom prst="parallelogram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800" dirty="0">
                <a:latin typeface="Arial Black" panose="020B0A04020102020204" pitchFamily="34" charset="0"/>
              </a:rPr>
              <a:t>FIELD SERVICE TEAM &amp; MAINTENANCE MONTHLY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1B74E-9B7E-30C4-1F35-C4CBC762F8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743047"/>
            <a:ext cx="565344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32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DFBBA17-68C1-41F9-89F3-78F3F2DB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BB768F-9432-B8FB-912E-F4B4A9010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00" y="4924320"/>
            <a:ext cx="3404420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400" dirty="0">
                <a:solidFill>
                  <a:schemeClr val="accent1"/>
                </a:solidFill>
              </a:rPr>
              <a:t>Park maintenance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96E774-8826-497F-48B1-EB2E9B7042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2" y="-8467"/>
            <a:ext cx="12185648" cy="6865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4FF602-4AD3-3DF1-E571-2605701613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534" y="1983549"/>
            <a:ext cx="6510772" cy="44031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FB830-D38C-12E3-2A18-5A8C3F9D5E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94A09A9-5501-47C1-A89A-A340965A2BE2}" type="slidenum">
              <a:rPr lang="en-US" sz="1200">
                <a:solidFill>
                  <a:prstClr val="white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1EAC8A-E4F3-D403-6F79-49B9B17EA8DA}"/>
              </a:ext>
            </a:extLst>
          </p:cNvPr>
          <p:cNvSpPr/>
          <p:nvPr/>
        </p:nvSpPr>
        <p:spPr>
          <a:xfrm>
            <a:off x="325534" y="616037"/>
            <a:ext cx="6510772" cy="108712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 MAINTENANCE</a:t>
            </a:r>
          </a:p>
        </p:txBody>
      </p:sp>
    </p:spTree>
    <p:extLst>
      <p:ext uri="{BB962C8B-B14F-4D97-AF65-F5344CB8AC3E}">
        <p14:creationId xmlns:p14="http://schemas.microsoft.com/office/powerpoint/2010/main" val="383380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F8575-DDD0-43E3-95E0-CF812F06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CA1792-C598-45A3-82EC-60F305DCB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4F3208-0F93-4217-AB03-C74E56572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F862CE08-0EF8-4D30-9F34-5CEF2E35C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F707B85-7DC9-4931-8C39-C2802F1F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9409EB7-9549-43B7-9597-771D971C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95D6453-5D14-445F-B965-BA2F9177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62F0BDF-F752-4F9D-826C-376BA43AF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019CD532-CC2D-41A0-B2E5-1A177CC06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51829B1-B54D-428F-B99F-234847A0C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483DED-5995-47C7-9E6E-3340224B3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8C11FE-C6A6-3516-EED5-55CDD0844F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139" y="208083"/>
            <a:ext cx="8803187" cy="63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3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EC75FC-2F80-17CF-8D5F-8AB1EF664F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4245" y="281853"/>
            <a:ext cx="3552574" cy="49639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D166F-774B-18A7-EF80-332246375F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042025"/>
            <a:ext cx="6842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chemeClr val="accent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74846A-97F8-8EC3-B4FD-A090B2D0BE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40" t="-1259" r="-7572" b="1259"/>
          <a:stretch>
            <a:fillRect/>
          </a:stretch>
        </p:blipFill>
        <p:spPr>
          <a:xfrm>
            <a:off x="385487" y="139163"/>
            <a:ext cx="3430033" cy="3169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EE4F9A-A2C9-2AC8-123C-7DAEE85466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42" t="1217" r="-465"/>
          <a:stretch>
            <a:fillRect/>
          </a:stretch>
        </p:blipFill>
        <p:spPr>
          <a:xfrm>
            <a:off x="4719085" y="183530"/>
            <a:ext cx="3163824" cy="31427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14294C-D796-19C4-805D-611CA83FFEF6}"/>
              </a:ext>
            </a:extLst>
          </p:cNvPr>
          <p:cNvSpPr txBox="1"/>
          <p:nvPr/>
        </p:nvSpPr>
        <p:spPr>
          <a:xfrm>
            <a:off x="1132501" y="588197"/>
            <a:ext cx="115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BEFORE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E9B27E-DA9E-D3F2-727F-E5321C7EB220}"/>
              </a:ext>
            </a:extLst>
          </p:cNvPr>
          <p:cNvSpPr txBox="1"/>
          <p:nvPr/>
        </p:nvSpPr>
        <p:spPr>
          <a:xfrm>
            <a:off x="5400183" y="588197"/>
            <a:ext cx="1229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Black" panose="020B0A04020102020204" pitchFamily="34" charset="0"/>
              </a:rPr>
              <a:t>AFTER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984294-C623-2714-BB37-E11C8FF398C2}"/>
              </a:ext>
            </a:extLst>
          </p:cNvPr>
          <p:cNvSpPr txBox="1"/>
          <p:nvPr/>
        </p:nvSpPr>
        <p:spPr>
          <a:xfrm>
            <a:off x="3150927" y="1375518"/>
            <a:ext cx="185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400 GRAY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9CEBF5-F96C-1504-6FAD-01DD8C991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81" y="3549272"/>
            <a:ext cx="3163824" cy="31251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F259D0-C06B-6513-DF73-0E95EC0A7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085" y="3564835"/>
            <a:ext cx="3163824" cy="31096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48752F-0434-98A3-894F-5B8D727215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703" y="4217681"/>
            <a:ext cx="1182727" cy="4328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7C9F27-6E1E-FAC4-D7B0-DD30CEB553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07" y="4217681"/>
            <a:ext cx="1261981" cy="4328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D256125-EBCB-9009-201D-75281482E268}"/>
              </a:ext>
            </a:extLst>
          </p:cNvPr>
          <p:cNvSpPr txBox="1"/>
          <p:nvPr/>
        </p:nvSpPr>
        <p:spPr>
          <a:xfrm>
            <a:off x="3239226" y="4642612"/>
            <a:ext cx="1779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2400 BAGBY</a:t>
            </a:r>
          </a:p>
        </p:txBody>
      </p:sp>
    </p:spTree>
    <p:extLst>
      <p:ext uri="{BB962C8B-B14F-4D97-AF65-F5344CB8AC3E}">
        <p14:creationId xmlns:p14="http://schemas.microsoft.com/office/powerpoint/2010/main" val="212945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6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7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8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81E9CC-9290-51E3-976C-63231267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5410" y="179262"/>
            <a:ext cx="4201636" cy="132080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cap="all" spc="300" baseline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SEE-CLICK-FIX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5E34C-B374-2585-6304-F4B42EB1692A}"/>
              </a:ext>
            </a:extLst>
          </p:cNvPr>
          <p:cNvSpPr txBox="1"/>
          <p:nvPr/>
        </p:nvSpPr>
        <p:spPr>
          <a:xfrm>
            <a:off x="5342083" y="1545835"/>
            <a:ext cx="518319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staff received 1 graffiti abatement report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spc="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 was acknowledged and information was sent to graffiti abatement vendor for completion in June 2025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spc="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staff received 1 traffic report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 was acknowledged 311 ticket will be created as this is a City of Houston traffic issue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spc="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has no jurisdiction on roadway design or enforcement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5D695-8497-D730-ECE0-272BCDEFA4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08" y="965679"/>
            <a:ext cx="4925415" cy="49377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FC52-BC56-FFBB-BFB2-EFAC60C8AF2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chemeClr val="accent1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4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4951899-B99C-47AB-9C7C-16264D7A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4D217E-92A1-48B2-B6BF-8B6A35AF9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582FD9-95AB-4339-8A07-BAD420BE1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6778DC79-DE09-4F89-81B1-275C542D7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EAEC370A-1F34-4D8E-B065-81F6F568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A816EDF3-D9EE-488C-AFDC-022381513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E8330BD4-97D9-4D24-815A-0E557B04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EA8EDE67-BAC0-478C-99D9-BBC5AD53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33DFB3F3-2523-4F1F-BC2B-B97C172F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5E5660E4-7443-4FCC-AD43-9D1AE972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DF9C36-B365-4426-85B9-82E0DE18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4661D398-A11E-F212-440A-12882FE7E04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44103" y="2343151"/>
            <a:ext cx="572626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b="1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focused on small sidewalk panel replacements (20 ft or less)</a:t>
            </a:r>
          </a:p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b="1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projects are deferred to MRA’s sidewalk program</a:t>
            </a:r>
          </a:p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b="1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$65,000 will be allocated under the urban planning special projects</a:t>
            </a:r>
          </a:p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staff are waiting for the updated cost breakdown of the project</a:t>
            </a:r>
          </a:p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work anticipated to start after the City of Houston project is completed</a:t>
            </a:r>
            <a:endParaRPr lang="en-US" b="1" cap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F6595-B71E-B57C-C6E9-3A298CB713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267245-3573-8D40-3869-C6A4ECABC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3819" y="732949"/>
            <a:ext cx="9140026" cy="1097280"/>
          </a:xfrm>
          <a:prstGeom prst="parallelogram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 Black" panose="020B0A04020102020204" pitchFamily="34" charset="0"/>
                <a:ea typeface="+mj-ea"/>
                <a:cs typeface="+mj-cs"/>
              </a:rPr>
              <a:t>Sidewalk assessment &amp; repair</a:t>
            </a: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EADE4-A5C5-DE90-95CB-999A0A7A159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841996" y="6041362"/>
            <a:ext cx="43200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7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1830B-2BB8-847B-F249-CDE5E9F83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67DA112-6204-09E5-A9C6-4CBE29FBA1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C4888C-5EE4-30B1-A9F8-ED7746382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353" y="398959"/>
            <a:ext cx="8082234" cy="1013366"/>
          </a:xfrm>
          <a:prstGeom prst="parallelogram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DARK BLOCK OPPORTUNITIES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07653-6756-70B1-ED65-A0F98E2D1B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99E10A8-FC8A-8BF2-9B61-006AF95585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4151" y="1668831"/>
            <a:ext cx="457305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CenterPoint Energy’s revised 52-light plan 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approved by the city; awaiting formal agreement for execution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Pedestrian lighting study: proposed initial phase exceeds current $30K planning budget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reallocation of Urban Planning special projects funds ($165K total)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Discussion on involving Midtown Redevelopment Authority for co-funding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1B0F-7374-0DDF-3FAC-59668C072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942" y="614639"/>
            <a:ext cx="10844982" cy="1188720"/>
          </a:xfrm>
          <a:prstGeom prst="parallelogram">
            <a:avLst/>
          </a:prstGeom>
        </p:spPr>
        <p:txBody>
          <a:bodyPr wrap="square" anchor="ctr">
            <a:norm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CITY OF HOUSTON AGREEMENT/Tri-Party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4C6C6-FE06-D6A5-C8F1-CA4EA1ACAE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055005" y="1946314"/>
            <a:ext cx="7218997" cy="446017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100" cap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 OF HOUSTON MAINTENANCE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agreement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emains under review by the City of Houston for preparation to submit for the city council approval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TRI-PARTY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Legal counsel is drafting a formal transition plan to dissolve the existing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staff is reviewing scope of services currently covered under the Tri-Party agreement to prepare for internal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item under consideration: Main Street Esplanade maintenance (currently under METRO contract, expected to expire in 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will be finalized after reviewing updated COH expectations and resource needs.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59463-3A8D-FB37-7323-7514761911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47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99A426-50D9-1ACE-4821-2BC272616E7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884" y="0"/>
            <a:ext cx="65581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D8C566C-8590-BBC4-3A8F-2D1B0A0EF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26" y="210376"/>
            <a:ext cx="7944463" cy="116075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 Black" panose="020B0A04020102020204" pitchFamily="34" charset="0"/>
              </a:rPr>
              <a:t>Midtown streetscape refresh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3C088-7BB0-C1B1-1697-0A7AFFF3DB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C2588-B724-1986-DDB3-1EB71581F524}"/>
              </a:ext>
            </a:extLst>
          </p:cNvPr>
          <p:cNvSpPr txBox="1"/>
          <p:nvPr/>
        </p:nvSpPr>
        <p:spPr>
          <a:xfrm>
            <a:off x="-43619" y="1505296"/>
            <a:ext cx="5677503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Streetscape improvement work is underway on Elgin and McGowen Streets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 and irrigation repairs completed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plant materials being installed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to reallocate $300,00 from Gray Street improvement project is on hold due to METRO/COH construction to Main and Bagby Streets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approval required for construction phase service contracts: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Management and Inspection – IDS Engineering Group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Administration – Walter P. Moore</a:t>
            </a:r>
          </a:p>
        </p:txBody>
      </p:sp>
    </p:spTree>
    <p:extLst>
      <p:ext uri="{BB962C8B-B14F-4D97-AF65-F5344CB8AC3E}">
        <p14:creationId xmlns:p14="http://schemas.microsoft.com/office/powerpoint/2010/main" val="267027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4951899-B99C-47AB-9C7C-16264D7A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4D217E-92A1-48B2-B6BF-8B6A35AF9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582FD9-95AB-4339-8A07-BAD420BE1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6778DC79-DE09-4F89-81B1-275C542D7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AEC370A-1F34-4D8E-B065-81F6F568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816EDF3-D9EE-488C-AFDC-022381513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E8330BD4-97D9-4D24-815A-0E557B04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EA8EDE67-BAC0-478C-99D9-BBC5AD53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3DFB3F3-2523-4F1F-BC2B-B97C172F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5E5660E4-7443-4FCC-AD43-9D1AE972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EDF9C36-B365-4426-85B9-82E0DE18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408AFF-4912-4589-68FB-90FD763233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6450" y="-64294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317C2-DB72-9044-85F5-8145812F2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05" y="570271"/>
            <a:ext cx="3851122" cy="1341310"/>
          </a:xfrm>
          <a:prstGeom prst="parallelogram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en-US" sz="2800" dirty="0"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n-US" sz="2800" dirty="0">
                <a:latin typeface="Arial Black" panose="020B0A04020102020204" pitchFamily="34" charset="0"/>
                <a:ea typeface="+mj-ea"/>
                <a:cs typeface="+mj-cs"/>
              </a:rPr>
              <a:t>reports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24E5D-1B1B-589D-5E61-13DB4FE927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8733" y="2298801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Safety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&amp; Maintenance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Development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Marketing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Planning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Parking Benefit District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 Arts &amp; Entertainment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 &amp; Budget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Executive</a:t>
            </a:r>
          </a:p>
          <a:p>
            <a:pPr>
              <a:buFont typeface="Wingdings 3" charset="2"/>
              <a:buChar char=""/>
            </a:pPr>
            <a:endParaRPr lang="en-US" dirty="0"/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3673-B52A-9C62-22E6-2E885DA161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5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4B589BF-27E9-934B-EFA8-34541453E1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4DCA9A0B-1EC5-AD56-56A0-FA88C2E2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273" y="2327867"/>
            <a:ext cx="6162508" cy="1096899"/>
          </a:xfrm>
          <a:prstGeom prst="parallelogram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Arial Black" panose="020B0A04020102020204" pitchFamily="34" charset="0"/>
              </a:rPr>
              <a:t>Service and maintenance</a:t>
            </a: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id="{539836AC-5F5D-4F2B-62B9-9B3AFE519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0791" y="3681413"/>
            <a:ext cx="5249421" cy="109689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SERVICE AND MAINTENANCE COMMITTEE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July 21, 2025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4:00 P.M.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21824A97-084B-D114-B170-FC94C8E5DC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53E00-D747-AC0F-9DA6-A9AD21F6D8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3176" y="-22754"/>
            <a:ext cx="12188824" cy="686646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6636DCF-BE1B-EBD7-51E9-5C6F26C2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342" y="273504"/>
            <a:ext cx="7997023" cy="701856"/>
          </a:xfrm>
          <a:prstGeom prst="parallelogram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ECONOMIC DEVELOPMENT</a:t>
            </a:r>
          </a:p>
        </p:txBody>
      </p:sp>
      <p:sp>
        <p:nvSpPr>
          <p:cNvPr id="13" name="Slide Number Placeholder 4" hidden="1">
            <a:extLst>
              <a:ext uri="{FF2B5EF4-FFF2-40B4-BE49-F238E27FC236}">
                <a16:creationId xmlns:a16="http://schemas.microsoft.com/office/drawing/2014/main" id="{D988234C-2A28-AE5C-2291-0130F2725E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7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6B663F-E2BC-AC6F-7D9D-B6FC9AE6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4" y="392054"/>
            <a:ext cx="9044609" cy="964798"/>
          </a:xfrm>
          <a:prstGeom prst="parallelogram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Black" panose="020B0A04020102020204" pitchFamily="34" charset="0"/>
              </a:rPr>
              <a:t>ECONOMIC DEVELOPMENT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280B60B-88EF-91E0-C480-43FEAADC7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678" y="1713101"/>
            <a:ext cx="7049728" cy="467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Midtown Camera Grant Pilot Program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Purpose: To reduce crime and support community businesses through surveillance and deterrence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Pilot Program Details: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Midtown would purchase the installation of cameras and cover 6 months of service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Post-pilot, business owners decide to continue service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Grant participation requirements</a:t>
            </a:r>
            <a:r>
              <a:rPr lang="en-US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will be discussed among the committee and presented in an upcoming meeting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latin typeface="Calibri"/>
                <a:ea typeface="Calibri"/>
                <a:cs typeface="Calibri"/>
              </a:rPr>
              <a:t>Pilot budget proposed for 5 camera installations, with site selection based on business need and public safety input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253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4951899-B99C-47AB-9C7C-16264D7A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94D217E-92A1-48B2-B6BF-8B6A35AF9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582FD9-95AB-4339-8A07-BAD420BE1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6778DC79-DE09-4F89-81B1-275C542D7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EAEC370A-1F34-4D8E-B065-81F6F568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816EDF3-D9EE-488C-AFDC-022381513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E8330BD4-97D9-4D24-815A-0E557B04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EA8EDE67-BAC0-478C-99D9-BBC5AD53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33DFB3F3-2523-4F1F-BC2B-B97C172F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E5660E4-7443-4FCC-AD43-9D1AE972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EDF9C36-B365-4426-85B9-82E0DE18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7AB888-044C-471C-631D-A840EF19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948" y="1062567"/>
            <a:ext cx="6379963" cy="914400"/>
          </a:xfrm>
          <a:prstGeom prst="parallelogram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Economic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74011-9165-5A0D-B7BC-CFB4A9320225}"/>
              </a:ext>
            </a:extLst>
          </p:cNvPr>
          <p:cNvSpPr txBox="1"/>
          <p:nvPr/>
        </p:nvSpPr>
        <p:spPr>
          <a:xfrm>
            <a:off x="5916173" y="2540000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DEVELOPMENT COMMITTEE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 16, 2025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10:00 A.M.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TBA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93477-B03A-4800-4D87-8D7A5A539A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7ABA5A5-6AFB-AB74-5763-67CD0C206F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44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F4CC3-5F97-0FC6-252C-866F1489D9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03181" y="10"/>
            <a:ext cx="10585637" cy="685799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6E262C-D929-15C4-BBD2-6BBFB706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29" y="109264"/>
            <a:ext cx="11222181" cy="1632044"/>
          </a:xfrm>
        </p:spPr>
        <p:txBody>
          <a:bodyPr wrap="square" anchor="ctr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marketing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D852689E-AE00-35CC-F96B-C768FB8E23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10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95EEE93-4C67-5C8B-5357-5AC301497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317" y="325369"/>
            <a:ext cx="11804390" cy="139410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Communications Report MAY 2025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982BB3-1ACE-F73B-B044-1124C40682F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46809" y="1911926"/>
            <a:ext cx="11097491" cy="444442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71C8A-A692-1ADB-84CA-2DD0E4FF09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18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A7272A-C21B-D97A-1A31-716D32E5B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438675"/>
            <a:ext cx="11811000" cy="1473252"/>
          </a:xfrm>
        </p:spPr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COMMUNICATIONS REPORT APRIL 2025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BE23FD-496A-1866-E887-8EBD67BBA3B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22325" y="4077299"/>
            <a:ext cx="3740150" cy="724290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607AA-F2D6-B8C4-9161-50A638B46BD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C6038-FC51-C2D7-E44D-8273E52B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98218"/>
            <a:ext cx="5258222" cy="3467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783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4C968-6176-9F5D-89BB-998A1995C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753" y="396692"/>
            <a:ext cx="12060247" cy="1400264"/>
          </a:xfrm>
        </p:spPr>
        <p:txBody>
          <a:bodyPr wrap="square" anchor="ctr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Communications report April 2025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5BBC8F8-4198-F495-0520-58172A6346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43755" y="1941311"/>
            <a:ext cx="3447288" cy="1636776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POST BY IMPRESSIONS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6AF305D-28E6-7C3E-C45D-FAA51EB89DD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87" y="2310376"/>
            <a:ext cx="10217426" cy="4547624"/>
          </a:xfrm>
          <a:noFill/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639E0DA4-C270-B754-0529-A544BB97DDC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4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9D34DF-5ECD-E18B-3571-34CE90C5A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464" y="362579"/>
            <a:ext cx="7982712" cy="1581912"/>
          </a:xfrm>
        </p:spPr>
        <p:txBody>
          <a:bodyPr wrap="square" anchor="ctr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marketing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8129D53-A8B6-DB5F-0CB6-3ED4F049A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25" y="3580870"/>
            <a:ext cx="7791123" cy="612648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MARKETING COMMITTEE</a:t>
            </a:r>
          </a:p>
          <a:p>
            <a:pPr algn="ctr"/>
            <a:r>
              <a:rPr lang="en-US" sz="1800" dirty="0">
                <a:latin typeface="Arial Black" panose="020B0A04020102020204" pitchFamily="34" charset="0"/>
              </a:rPr>
              <a:t>July 15, 2025</a:t>
            </a:r>
          </a:p>
          <a:p>
            <a:pPr algn="ctr"/>
            <a:r>
              <a:rPr lang="en-US" sz="1800" dirty="0">
                <a:latin typeface="Arial Black" panose="020B0A04020102020204" pitchFamily="34" charset="0"/>
              </a:rPr>
              <a:t>3:00 P.M.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523CDBD-9054-2447-8C47-BE16E509BE7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2763" y="0"/>
            <a:ext cx="53292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3B273A1-ACBF-C6C4-2F44-5CBAC951DF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00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AC0F59-41BB-C25C-DB85-55467464A3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E060EF-FC7A-E064-23A1-DF5EE974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09" y="2730717"/>
            <a:ext cx="5303520" cy="1188720"/>
          </a:xfrm>
          <a:prstGeom prst="parallelogram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dirty="0">
                <a:latin typeface="Aptos Black" panose="020B0004020202020204" pitchFamily="34" charset="0"/>
              </a:rPr>
              <a:t>Urban planning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20A03A-0AB9-BFF4-553A-89E3BF89E5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2" y="768196"/>
            <a:ext cx="5426764" cy="201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C44DD-2867-3CFF-9557-27CAA5C839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2879" y="3631096"/>
            <a:ext cx="4835408" cy="276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BCED5-C28C-9A22-FC45-953E6732C3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090" y="1"/>
            <a:ext cx="613791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179C7A1-639A-A840-F722-D21AC5869CE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2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Subtitle 3">
            <a:extLst>
              <a:ext uri="{FF2B5EF4-FFF2-40B4-BE49-F238E27FC236}">
                <a16:creationId xmlns:a16="http://schemas.microsoft.com/office/drawing/2014/main" id="{7C9D66E9-97AE-9EB3-AF2A-17929B0691EA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149500273"/>
              </p:ext>
            </p:extLst>
          </p:nvPr>
        </p:nvGraphicFramePr>
        <p:xfrm>
          <a:off x="355589" y="1543665"/>
          <a:ext cx="7569211" cy="471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5D047BB9-D7CB-AE83-2EB1-5BD9738263E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F6263-E6AF-981B-0E45-3F59332703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71" y="362005"/>
            <a:ext cx="5555226" cy="110284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628174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EAA6B-B827-816B-5DC5-C1E758DF59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5447" y="199595"/>
            <a:ext cx="10963656" cy="3364992"/>
          </a:xfrm>
        </p:spPr>
        <p:txBody>
          <a:bodyPr>
            <a:noAutofit/>
          </a:bodyPr>
          <a:lstStyle/>
          <a:p>
            <a:pPr marL="342900" marR="0" lvl="0" indent="-342900">
              <a:buFont typeface="+mj-lt"/>
              <a:buAutoNum type="arabicPeriod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Pedestrian Lighting Assessment Proposal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Consultant proposal outlines a multi-phase approach: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1:</a:t>
            </a:r>
          </a:p>
          <a:p>
            <a:pPr marL="1143000" marR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Conditions Assessment, Community Night Walk, Nighttime Vulnerability Assessment, Estimated Cost: ~$30K+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2:</a:t>
            </a:r>
          </a:p>
          <a:p>
            <a:pPr marL="1143000" marR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Stakeholder Engagement, Development of Master Plan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3:</a:t>
            </a:r>
          </a:p>
          <a:p>
            <a:pPr marL="1143000" marR="0">
              <a:spcAft>
                <a:spcPts val="10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Implementation Planning, Construction Documentation</a:t>
            </a:r>
          </a:p>
          <a:p>
            <a:pPr marR="0" lvl="0">
              <a:tabLst>
                <a:tab pos="1200150" algn="l"/>
              </a:tabLs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tabLst>
                <a:tab pos="120015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Planning Committee</a:t>
            </a:r>
          </a:p>
          <a:p>
            <a:pPr marL="0" marR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R="0" lvl="0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Gray Street Bikeway Enhancements -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9885F-5D9F-2C6D-A700-A3C0D45E336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87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D35D57F2-E100-4C78-C32F-8E9279C4F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82210"/>
            <a:ext cx="3383280" cy="353926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URBAN PLANNING COMMITTEE</a:t>
            </a:r>
          </a:p>
          <a:p>
            <a:pPr algn="ctr"/>
            <a:r>
              <a:rPr lang="en-US" sz="2000" dirty="0">
                <a:latin typeface="Arial Black" panose="020B0A04020102020204" pitchFamily="34" charset="0"/>
              </a:rPr>
              <a:t>July 21, 2025</a:t>
            </a:r>
          </a:p>
          <a:p>
            <a:pPr algn="ctr"/>
            <a:r>
              <a:rPr lang="en-US" sz="2000" dirty="0">
                <a:latin typeface="Arial Black" panose="020B0A04020102020204" pitchFamily="34" charset="0"/>
              </a:rPr>
              <a:t>4:00 P.M.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723C420-D071-F809-104A-847D41E4ED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2DA0A-32D6-CD80-E900-BD5EAFAA9E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DED6B-7BD4-0B31-0743-B784291C5A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8" y="829913"/>
            <a:ext cx="826079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16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6" name="Content Placeholder 5" descr="A street with a parking meter&#10;&#10;AI-generated content may be incorrect.">
            <a:extLst>
              <a:ext uri="{FF2B5EF4-FFF2-40B4-BE49-F238E27FC236}">
                <a16:creationId xmlns:a16="http://schemas.microsoft.com/office/drawing/2014/main" id="{54FC421F-751A-59C2-42BB-E8736E76D7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7955F2E-4A75-22A5-0B38-B173509D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2" y="2841171"/>
            <a:ext cx="5852160" cy="1005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Parking benefit district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81527EA4-55FB-4A10-595D-89598E09DF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CBAEB23-48D4-EE13-9734-386B38948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512" y="451513"/>
            <a:ext cx="9601200" cy="914400"/>
          </a:xfrm>
          <a:prstGeom prst="parallelogram">
            <a:avLst/>
          </a:prstGeom>
        </p:spPr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Parking benefit district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D66542C-11FC-8210-02D4-A4CE972EF74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112FE-63C8-FADC-F891-C19458740911}"/>
              </a:ext>
            </a:extLst>
          </p:cNvPr>
          <p:cNvSpPr txBox="1"/>
          <p:nvPr/>
        </p:nvSpPr>
        <p:spPr>
          <a:xfrm>
            <a:off x="393291" y="1748684"/>
            <a:ext cx="11043912" cy="37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 approved recommendation of the following proposals: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 Central Division </a:t>
            </a:r>
            <a:r>
              <a:rPr lang="fr-FR" sz="2000" b="1" spc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Loud</a:t>
            </a:r>
            <a:r>
              <a:rPr lang="fr-FR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Noise Reduction Initiative $31,264.00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Houston Police Department Central Division’s Midtown Traffic and Parking Initiative $41,480.00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Houston Police Department Central Division Vagrant &amp; Property Crime reduction Initiative $60,810.00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Initiative wil</a:t>
            </a:r>
            <a:r>
              <a:rPr lang="en-US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permit officers to alternate bike and vehicle patrols</a:t>
            </a:r>
            <a:endParaRPr lang="en-US" sz="2000" b="1" spc="100" baseline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Houston Citizens’ Police Academy Alumni Association Hydrate the Officers Propos</a:t>
            </a:r>
            <a:r>
              <a:rPr lang="en-US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pa</a:t>
            </a:r>
            <a:r>
              <a:rPr lang="en-US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llets of bottled water for HPD officers at $1,800.00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approved funding for all proposals: $135,354.000</a:t>
            </a:r>
            <a:endParaRPr lang="en-US" sz="2000" b="1" spc="100" baseline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b="1" spc="100" baseline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4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7A022-945A-B96F-57E8-7E3F973B52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0271" y="1830579"/>
            <a:ext cx="10510684" cy="3746195"/>
          </a:xfrm>
        </p:spPr>
        <p:txBody>
          <a:bodyPr>
            <a:normAutofit fontScale="40000" lnSpcReduction="20000"/>
          </a:bodyPr>
          <a:lstStyle/>
          <a:p>
            <a:pPr>
              <a:buClr>
                <a:schemeClr val="bg1"/>
              </a:buClr>
            </a:pPr>
            <a:r>
              <a:rPr lang="en-US" sz="42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that was tabled to the next parking benefit district advisory committee meeting:</a:t>
            </a:r>
          </a:p>
          <a:p>
            <a:pPr marL="626364" lvl="2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200" b="1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Houston Police Department Central Division’s Midtown Bar and Club Inspection Initiative $20,270.00</a:t>
            </a:r>
          </a:p>
          <a:p>
            <a:pPr marL="626364" lvl="2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200" b="1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to inspect bar &amp; club compliance (permits, fire safety, TABC licensing)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2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estimate funding projected in July 2025 is $190,000.00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2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Remaining balance estimated at less than $40,000.00 subject to adjustments after the speed feedback study project cancellation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2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$14,142.78 was allocated to the HPD South Central Division for 6 traffic control laser devices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2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staff will follow up with HPD Central Division for additional project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E8685-36CB-B57B-B109-AA374EB502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EAB534-7332-9F81-C9B0-4C88775516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752" y="451513"/>
            <a:ext cx="9602032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06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2DB8A9-F86E-3D29-4DA3-71C2108D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8971"/>
            <a:ext cx="7413171" cy="1632045"/>
          </a:xfrm>
        </p:spPr>
        <p:txBody>
          <a:bodyPr wrap="square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Black" panose="020B0A04020102020204" pitchFamily="34" charset="0"/>
              </a:rPr>
              <a:t>Parking benefit district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64FA613-09BA-C110-0F33-A05360AE6E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8771" y="0"/>
            <a:ext cx="5693229" cy="6858000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0D01D13-EA34-422D-B149-6381081C52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44840-B4B9-06F9-84CA-5C7918E658E1}"/>
              </a:ext>
            </a:extLst>
          </p:cNvPr>
          <p:cNvSpPr txBox="1"/>
          <p:nvPr/>
        </p:nvSpPr>
        <p:spPr>
          <a:xfrm>
            <a:off x="342900" y="3194946"/>
            <a:ext cx="5812971" cy="1891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PARKING BENEFIT DISTRICT ADVISORY COMMITTEE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September 11, 2025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3:00 P.M.</a:t>
            </a:r>
          </a:p>
        </p:txBody>
      </p:sp>
    </p:spTree>
    <p:extLst>
      <p:ext uri="{BB962C8B-B14F-4D97-AF65-F5344CB8AC3E}">
        <p14:creationId xmlns:p14="http://schemas.microsoft.com/office/powerpoint/2010/main" val="2338683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2B8E87-4D32-1CA5-C265-0416A40D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Cultural arts and entertainment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E8D4CF9-56A3-2EED-B931-21CB14CC2F4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466" y="2835275"/>
            <a:ext cx="5045869" cy="3363913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9B92ECC-4AF6-4FEF-26BE-108815AEE25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55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E861E1-270F-6FCB-EEAA-A7FC879B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2" y="136525"/>
            <a:ext cx="11605600" cy="1639937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2700" dirty="0"/>
            </a:br>
            <a:r>
              <a:rPr lang="en-US" sz="2700" dirty="0">
                <a:latin typeface="Arial Black" panose="020B0A04020102020204" pitchFamily="34" charset="0"/>
              </a:rPr>
              <a:t>Hueman: shelter bloomberg public art challenge project</a:t>
            </a:r>
            <a:br>
              <a:rPr lang="en-US" sz="2700" dirty="0"/>
            </a:br>
            <a:endParaRPr lang="en-US" sz="2700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6DC5A6B2-B8F9-80B5-02C1-FCDE90B60304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976830642"/>
              </p:ext>
            </p:extLst>
          </p:nvPr>
        </p:nvGraphicFramePr>
        <p:xfrm>
          <a:off x="640080" y="2111829"/>
          <a:ext cx="10963656" cy="408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E61D3-60D8-F339-B7DC-3D2B0AD068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62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508A-7ECD-C719-CC01-C6B18A0F5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836310" cy="1632045"/>
          </a:xfrm>
        </p:spPr>
        <p:txBody>
          <a:bodyPr wrap="square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Black" panose="020B0A04020102020204" pitchFamily="34" charset="0"/>
              </a:rPr>
              <a:t>Cultural arts 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70A1-67D3-3641-F216-B48E9B37AEA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94640" y="2761488"/>
            <a:ext cx="6052185" cy="3300984"/>
          </a:xfrm>
        </p:spPr>
        <p:txBody>
          <a:bodyPr>
            <a:normAutofit lnSpcReduction="10000"/>
          </a:bodyPr>
          <a:lstStyle/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5-year Cultural Arts Master Plan funded by the Houston Endowment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Involves interactive public art planned for Midtown parks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will align with the City of Houston initiatives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RFQ release expected within 60–90 days; RFP to follow after release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input will be sought to shape the future of arts in Midtown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D0F66-F94D-D482-8E3F-001789B1884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 dirty="0"/>
          </a:p>
        </p:txBody>
      </p:sp>
      <p:pic>
        <p:nvPicPr>
          <p:cNvPr id="6" name="Picture 5" descr="Under view of multicolored silicon tiles">
            <a:extLst>
              <a:ext uri="{FF2B5EF4-FFF2-40B4-BE49-F238E27FC236}">
                <a16:creationId xmlns:a16="http://schemas.microsoft.com/office/drawing/2014/main" id="{ACED3C11-B29C-192D-CECC-3C7370C6D4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862918" y="10"/>
            <a:ext cx="5329082" cy="685799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9151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D5F9D-5738-8BE4-7A19-C1D2590954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-2113207" y="632479"/>
            <a:ext cx="11919015" cy="33649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Midtown Bicycle Patrol Initiative</a:t>
            </a:r>
          </a:p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 01-07-2025 thru 06-28-2025</a:t>
            </a:r>
          </a:p>
          <a:p>
            <a:r>
              <a:rPr lang="en-US" sz="2400" b="0" dirty="0">
                <a:latin typeface="Calibri"/>
                <a:ea typeface="Calibri"/>
                <a:cs typeface="Calibri"/>
              </a:rPr>
              <a:t>					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FE74-FB1F-E5DC-C5F6-8E1ED66A59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91BBA-C0BD-2C7D-D74B-EECAB21F88BC}"/>
              </a:ext>
            </a:extLst>
          </p:cNvPr>
          <p:cNvSpPr txBox="1"/>
          <p:nvPr/>
        </p:nvSpPr>
        <p:spPr>
          <a:xfrm>
            <a:off x="4777291" y="2150811"/>
            <a:ext cx="3682448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Calibri"/>
                <a:ea typeface="Calibri"/>
                <a:cs typeface="Calibri"/>
              </a:rPr>
              <a:t>HPD South Central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Business Checks: 814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Calls for Service: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Charges: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Moving Violations: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ORI’s (Reports):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Accidents: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HFD Transport: 1</a:t>
            </a:r>
          </a:p>
          <a:p>
            <a:r>
              <a:rPr lang="en-US" sz="1600" b="1" dirty="0">
                <a:latin typeface="Calibri"/>
                <a:ea typeface="Calibri"/>
                <a:cs typeface="Calibri"/>
              </a:rPr>
              <a:t>*Funded by Parking Benefit District*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B30F2-1905-9CC6-86CF-944329BE2D53}"/>
              </a:ext>
            </a:extLst>
          </p:cNvPr>
          <p:cNvSpPr txBox="1"/>
          <p:nvPr/>
        </p:nvSpPr>
        <p:spPr>
          <a:xfrm>
            <a:off x="450192" y="2150811"/>
            <a:ext cx="4008598" cy="34163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Calibri"/>
                <a:ea typeface="Calibri"/>
                <a:cs typeface="Calibri"/>
              </a:rPr>
              <a:t>HPD Central Division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Citizen Contacts: 612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Calls for Service: 10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BMV Report Card: 812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On-View Investigations: 163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ORI’s (Reports): 16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Citations Issued: 735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Arrests: 5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Trespass Warnings: 63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B9019-2DC1-9E29-D946-E56BC4122A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240" y="0"/>
            <a:ext cx="3413760" cy="256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DE54C-591B-AF1D-F396-44393558BB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1"/>
          <a:stretch>
            <a:fillRect/>
          </a:stretch>
        </p:blipFill>
        <p:spPr>
          <a:xfrm>
            <a:off x="8778240" y="4540424"/>
            <a:ext cx="3413760" cy="2317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1E2416-BEC4-82FD-02C6-A9EBFD7388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78240" y="2560320"/>
            <a:ext cx="3413760" cy="21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92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748D-AE7B-E9E1-D779-76ACAB67C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0" y="136525"/>
            <a:ext cx="11605600" cy="1639937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Houston endowment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561EB-E7EA-DF6D-BB83-302A5132C6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351314"/>
            <a:ext cx="10963656" cy="384831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team is preparing the cycle report for the current Houston Endowment grant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Simultaneously, work has begun on preparing the application for the next grant cycle to continue funding cultural arts and community engagement programs in Midtown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Involvement: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representatives participated in the launch of the new advocacy platform (QR.org) to support continued and increased arts funding citywide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includes sharing Midtown’s successes and promoting future opportunities through strategic partnerships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*Funding from this grant also supports MidtownHOU Arts Micro Grants, public art installations, and elements of the Cultural Arts Master Plan 2025*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686F3-6F7D-9AF9-2B5D-C342D80506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67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81294-69E7-0061-4552-C11066263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4CA7-FBDD-7835-ECED-381AB3CDF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263" y="0"/>
            <a:ext cx="11000728" cy="1639937"/>
          </a:xfrm>
        </p:spPr>
        <p:txBody>
          <a:bodyPr vert="horz" wrap="square" lIns="914400" tIns="45720" rIns="274320" bIns="45720" rtlCol="0" anchor="ctr">
            <a:normAutofit/>
          </a:bodyPr>
          <a:lstStyle/>
          <a:p>
            <a:r>
              <a:rPr lang="en-US" sz="2800" kern="1200" cap="all" spc="300" baseline="0" dirty="0"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Midtownhou Arts micro grants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3FC3B-9DC0-57CF-F7C3-CE4416A649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A75DD-074B-FB5D-5447-C85335E07FC5}"/>
              </a:ext>
            </a:extLst>
          </p:cNvPr>
          <p:cNvSpPr txBox="1"/>
          <p:nvPr/>
        </p:nvSpPr>
        <p:spPr>
          <a:xfrm>
            <a:off x="220316" y="1879509"/>
            <a:ext cx="11000728" cy="4841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Funded through the Houston Endowment, the microgrant program provides small-scale funding for local artists and creative to implement cultural and community-building projects in Midtown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Completion: As of May 2025, 50% of grantees have completed their approved projects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remaining grantees are scheduled to deliver events or installations in Q3 and Q4 2025</a:t>
            </a:r>
            <a:endParaRPr lang="en-US" sz="2000" b="1" spc="100" baseline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Promotion and Visibility:</a:t>
            </a:r>
          </a:p>
          <a:p>
            <a:pPr marL="8001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 projects are featured on the Midtown Houston website’s community events page, ensuring public access and visibility</a:t>
            </a:r>
          </a:p>
          <a:p>
            <a:pPr marL="8001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plans to continue promoting these projects through newsletters, social media, and printed guides</a:t>
            </a:r>
          </a:p>
        </p:txBody>
      </p:sp>
    </p:spTree>
    <p:extLst>
      <p:ext uri="{BB962C8B-B14F-4D97-AF65-F5344CB8AC3E}">
        <p14:creationId xmlns:p14="http://schemas.microsoft.com/office/powerpoint/2010/main" val="2032545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1AFD-23EE-4B82-5B4D-E73BC0285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07571"/>
            <a:ext cx="7839259" cy="778982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00" baseline="0" dirty="0">
                <a:latin typeface="Arial Black" panose="020B0A04020102020204" pitchFamily="34" charset="0"/>
              </a:rPr>
              <a:t>Pride Month Sign Wrap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EACA6-3747-D9C3-DA7D-985D27046FB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F90BA-5A94-C793-1FCC-64BF487C6DC9}"/>
              </a:ext>
            </a:extLst>
          </p:cNvPr>
          <p:cNvSpPr txBox="1"/>
          <p:nvPr/>
        </p:nvSpPr>
        <p:spPr>
          <a:xfrm>
            <a:off x="7413171" y="3811496"/>
            <a:ext cx="4492317" cy="222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i="0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Pride Month sign wrap was installed May 30, 2025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i="0" spc="10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 wrap on view through mid-July 2025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CC01BA-439F-D2AA-5B0C-35854E2E9DA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12" y="2494515"/>
            <a:ext cx="7126659" cy="400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456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AFC6DD1-64BB-8608-0C3B-BD77CF33B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8" y="4340556"/>
            <a:ext cx="8288032" cy="7016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 Black" panose="020B0A04020102020204" pitchFamily="34" charset="0"/>
              </a:rPr>
              <a:t>CULTURAL ARTS AND ENTERTAINMENT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B2D9C6-40BA-D077-DC82-83B1476CB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279144"/>
            <a:ext cx="7105979" cy="9924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CULTURAL ARTS AND ENTERTAINMENT COMMITTEE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July 15, 2025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3:00 P.M.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6BCD3-9AB4-B059-8DE6-1969C329D5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334" y="468621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3658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92D491-5948-0320-1212-DC87C5DA0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914400" tIns="45720" rIns="0" bIns="45720" rtlCol="0" anchor="ctr">
            <a:normAutofit/>
          </a:bodyPr>
          <a:lstStyle/>
          <a:p>
            <a:r>
              <a:rPr lang="en-US" sz="2800" kern="1200" cap="all" spc="300" baseline="0" dirty="0">
                <a:latin typeface="Arial Black" panose="020B0A04020102020204" pitchFamily="34" charset="0"/>
              </a:rPr>
              <a:t>Finance </a:t>
            </a:r>
            <a:r>
              <a:rPr lang="en-US" sz="2800" dirty="0">
                <a:latin typeface="Arial Black" panose="020B0A04020102020204" pitchFamily="34" charset="0"/>
              </a:rPr>
              <a:t>&amp;</a:t>
            </a:r>
            <a:r>
              <a:rPr lang="en-US" sz="2800" kern="1200" cap="all" spc="300" baseline="0" dirty="0">
                <a:latin typeface="Arial Black" panose="020B0A04020102020204" pitchFamily="34" charset="0"/>
              </a:rPr>
              <a:t> budget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B3FAB15-BEA8-5858-F663-D75327CAD8F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256" y="2835275"/>
            <a:ext cx="5980289" cy="3363913"/>
          </a:xfrm>
          <a:prstGeom prst="rect">
            <a:avLst/>
          </a:pr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89CFF6C-E2DB-C607-F227-5DF8EB6324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3B0F9-DFBB-EE48-96B6-1498AC249151}"/>
              </a:ext>
            </a:extLst>
          </p:cNvPr>
          <p:cNvSpPr txBox="1"/>
          <p:nvPr/>
        </p:nvSpPr>
        <p:spPr>
          <a:xfrm>
            <a:off x="7593883" y="658368"/>
            <a:ext cx="3447288" cy="1636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b="0" i="0" cap="none" spc="100" baseline="0" dirty="0">
                <a:latin typeface="Arial Black" panose="020B0A04020102020204" pitchFamily="34" charset="0"/>
              </a:rPr>
              <a:t>FINANCE &amp; BUDGET COMMITTEE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b="0" i="0" cap="none" spc="100" baseline="0" dirty="0">
                <a:latin typeface="Arial Black" panose="020B0A04020102020204" pitchFamily="34" charset="0"/>
              </a:rPr>
              <a:t>July 29, 2025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b="0" i="0" cap="none" spc="100" baseline="0" dirty="0">
                <a:latin typeface="Arial Black" panose="020B0A04020102020204" pitchFamily="34" charset="0"/>
              </a:rPr>
              <a:t>1:00 P.M.</a:t>
            </a:r>
          </a:p>
        </p:txBody>
      </p:sp>
    </p:spTree>
    <p:extLst>
      <p:ext uri="{BB962C8B-B14F-4D97-AF65-F5344CB8AC3E}">
        <p14:creationId xmlns:p14="http://schemas.microsoft.com/office/powerpoint/2010/main" val="442132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AF9EC37-76C7-2A9B-4949-E4E1FD410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736" y="1501358"/>
            <a:ext cx="11082528" cy="1563624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sz="2700" dirty="0">
                <a:latin typeface="Arial Black" panose="020B0A04020102020204" pitchFamily="34" charset="0"/>
              </a:rPr>
            </a:br>
            <a:br>
              <a:rPr lang="en-US" sz="2700" dirty="0">
                <a:latin typeface="Arial Black" panose="020B0A04020102020204" pitchFamily="34" charset="0"/>
              </a:rPr>
            </a:br>
            <a:br>
              <a:rPr lang="en-US" sz="2700" dirty="0">
                <a:latin typeface="Arial Black" panose="020B0A04020102020204" pitchFamily="34" charset="0"/>
              </a:rPr>
            </a:br>
            <a:br>
              <a:rPr lang="en-US" sz="2700" dirty="0">
                <a:latin typeface="Arial Black" panose="020B0A04020102020204" pitchFamily="34" charset="0"/>
              </a:rPr>
            </a:br>
            <a:br>
              <a:rPr kumimoji="0" lang="en-US" sz="2700" b="0" i="0" u="none" strike="noStrike" kern="1200" cap="all" spc="300" normalizeH="0" baseline="0" noProof="0" dirty="0">
                <a:ln>
                  <a:noFill/>
                </a:ln>
                <a:solidFill>
                  <a:srgbClr val="B512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sz="2700" b="0" i="0" u="none" strike="noStrike" kern="1200" cap="all" spc="300" normalizeH="0" baseline="0" noProof="0" dirty="0">
                <a:ln>
                  <a:noFill/>
                </a:ln>
                <a:solidFill>
                  <a:srgbClr val="B512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executive committee</a:t>
            </a:r>
            <a:br>
              <a:rPr kumimoji="0" lang="en-US" sz="2800" b="0" i="0" u="none" strike="noStrike" kern="1200" cap="all" spc="300" normalizeH="0" baseline="0" noProof="0" dirty="0">
                <a:ln>
                  <a:noFill/>
                </a:ln>
                <a:solidFill>
                  <a:srgbClr val="B512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sz="2700" b="1" i="0" u="none" strike="noStrike" kern="1200" cap="none" spc="100" normalizeH="0" baseline="0" noProof="0" dirty="0">
                <a:ln>
                  <a:noFill/>
                </a:ln>
                <a:solidFill>
                  <a:srgbClr val="B512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Matters Discussed At The Executive Committee Meeting Were Addressed In The Various Committee Activity Reports</a:t>
            </a:r>
            <a:br>
              <a:rPr lang="en-US" sz="1600" b="1" i="0" cap="all" spc="100" baseline="0" dirty="0"/>
            </a:br>
            <a:br>
              <a:rPr lang="en-US" sz="2800" kern="1200" cap="all" spc="300" baseline="0" dirty="0">
                <a:latin typeface="Arial Black" panose="020B0A04020102020204" pitchFamily="34" charset="0"/>
              </a:rPr>
            </a:br>
            <a:endParaRPr lang="en-US" sz="2800" kern="1200" cap="all" spc="300" baseline="0" dirty="0">
              <a:latin typeface="Arial Black" panose="020B0A04020102020204" pitchFamily="34" charset="0"/>
            </a:endParaRPr>
          </a:p>
        </p:txBody>
      </p:sp>
      <p:pic>
        <p:nvPicPr>
          <p:cNvPr id="10" name="Content Placeholder 9" descr="A group of people in a meeting">
            <a:extLst>
              <a:ext uri="{FF2B5EF4-FFF2-40B4-BE49-F238E27FC236}">
                <a16:creationId xmlns:a16="http://schemas.microsoft.com/office/drawing/2014/main" id="{0AA0A478-DA99-C1AE-02C1-2EE2C7B64F5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65387" y="3753644"/>
            <a:ext cx="2438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FC46D65-FB75-84F3-7D3D-3F0DAD0FCF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 dirty="0"/>
          </a:p>
        </p:txBody>
      </p:sp>
      <p:sp>
        <p:nvSpPr>
          <p:cNvPr id="11" name="Slide Number Placeholder 3" hidden="1">
            <a:extLst>
              <a:ext uri="{FF2B5EF4-FFF2-40B4-BE49-F238E27FC236}">
                <a16:creationId xmlns:a16="http://schemas.microsoft.com/office/drawing/2014/main" id="{84D8DBB5-418E-EA3A-423C-E675CAA0BE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E796E-3318-3A1B-214E-996ADFAEAF1E}"/>
              </a:ext>
            </a:extLst>
          </p:cNvPr>
          <p:cNvSpPr txBox="1"/>
          <p:nvPr/>
        </p:nvSpPr>
        <p:spPr>
          <a:xfrm>
            <a:off x="7068312" y="2843784"/>
            <a:ext cx="3364992" cy="3191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endParaRPr lang="en-US" b="1" i="0" cap="all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01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2F2126CC-ED69-A533-C6A0-0E783372E2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CB6767-166D-A68C-1F4E-4A7BD9FAF1F5}"/>
              </a:ext>
            </a:extLst>
          </p:cNvPr>
          <p:cNvSpPr txBox="1"/>
          <p:nvPr/>
        </p:nvSpPr>
        <p:spPr>
          <a:xfrm>
            <a:off x="484909" y="1883635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none" strike="noStrike" kern="1200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Midtown Management District Board of Directors Meeting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August 6, 2025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pc="3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6</a:t>
            </a:r>
            <a:r>
              <a:rPr kumimoji="0" lang="en-US" b="0" i="0" u="none" strike="noStrike" kern="1200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:00 </a:t>
            </a:r>
            <a:r>
              <a:rPr lang="en-US" spc="3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P</a:t>
            </a:r>
            <a:r>
              <a:rPr kumimoji="0" lang="en-US" b="0" i="0" u="none" strike="noStrike" kern="1200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.M.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410 Pierce Street (at Brazos) 1st Floor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Houston TX 77002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067D0E1-A6EC-FFF0-A87E-A94F0E87E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694" y="471948"/>
            <a:ext cx="10585637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7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76F37-BED4-DC84-91B2-B7E824F6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A40E-ACF6-E289-5B41-4234D982BC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-1582198" y="1065844"/>
            <a:ext cx="11919015" cy="33649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Midtown Violent Crime South Central</a:t>
            </a:r>
          </a:p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01-07-2025 thru 06-28-2025</a:t>
            </a:r>
          </a:p>
          <a:p>
            <a:r>
              <a:rPr lang="en-US" sz="2400" b="0" dirty="0">
                <a:latin typeface="Calibri"/>
                <a:ea typeface="Calibri"/>
                <a:cs typeface="Calibri"/>
              </a:rPr>
              <a:t>					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F0320-4A6E-45F6-111B-B3F5F099A8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0B2CE-4047-6DD9-1150-5D4071C05FF3}"/>
              </a:ext>
            </a:extLst>
          </p:cNvPr>
          <p:cNvSpPr txBox="1"/>
          <p:nvPr/>
        </p:nvSpPr>
        <p:spPr>
          <a:xfrm>
            <a:off x="786894" y="2530605"/>
            <a:ext cx="3682448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Primary Calls: 46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Secondary Calls: 34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Offense Reports: 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Crime Initiatives: 61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Citizen Contacts: 145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Felony Arrests: 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Misdemeanor Arrests: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Trespass Arrest: 4</a:t>
            </a:r>
          </a:p>
          <a:p>
            <a:r>
              <a:rPr lang="en-US" sz="1600" b="1" dirty="0">
                <a:latin typeface="Calibri"/>
                <a:ea typeface="Calibri"/>
                <a:cs typeface="Calibri"/>
              </a:rPr>
              <a:t>*Special Projects Funded*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58BBE-7614-4DE3-D58B-B6759876AA2C}"/>
              </a:ext>
            </a:extLst>
          </p:cNvPr>
          <p:cNvSpPr txBox="1"/>
          <p:nvPr/>
        </p:nvSpPr>
        <p:spPr>
          <a:xfrm>
            <a:off x="4546553" y="2530605"/>
            <a:ext cx="36451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Felony Charges: 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Misdemeanor Charges: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Felony Warrants: 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 Warrants: 135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 Stops: 76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Moving Citations: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Weapons Seized: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Narcotics Seized: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670BE0-FF3C-D8C3-8846-839A3CC9EC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59" y="2350752"/>
            <a:ext cx="3274142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3A33A3-3F3D-AAF3-4E2D-157D4C50D4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58" y="4507248"/>
            <a:ext cx="3274142" cy="2377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E7C8D-5F37-BC1C-1899-B2A8C5A2C9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58" y="0"/>
            <a:ext cx="3325679" cy="23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0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923C-0892-C62F-ECDB-92BEC8DF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241629"/>
            <a:ext cx="10972800" cy="1371600"/>
          </a:xfrm>
          <a:prstGeom prst="parallelogram">
            <a:avLst/>
          </a:prstGeom>
        </p:spPr>
        <p:txBody>
          <a:bodyPr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Midtown targeted cleanup initiative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July 2025</a:t>
            </a:r>
            <a:br>
              <a:rPr lang="en-US" sz="2800" b="1" dirty="0">
                <a:latin typeface="Arial Black" panose="020B0A04020102020204" pitchFamily="34" charset="0"/>
              </a:rPr>
            </a:br>
            <a:endParaRPr 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 descr="A trailer full of garbage&#10;&#10;AI-generated content may be incorrect.">
            <a:extLst>
              <a:ext uri="{FF2B5EF4-FFF2-40B4-BE49-F238E27FC236}">
                <a16:creationId xmlns:a16="http://schemas.microsoft.com/office/drawing/2014/main" id="{78A92BEC-C304-ECFF-DCDF-AECB352D31A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90" y="2092693"/>
            <a:ext cx="4968886" cy="22721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09050-04C4-98EF-11EB-4C85F8B836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Trash next to a wall&#10;&#10;AI-generated content may be incorrect.">
            <a:extLst>
              <a:ext uri="{FF2B5EF4-FFF2-40B4-BE49-F238E27FC236}">
                <a16:creationId xmlns:a16="http://schemas.microsoft.com/office/drawing/2014/main" id="{F7007C4E-F791-4CD7-9EE2-6375370596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85" y="4357437"/>
            <a:ext cx="4967417" cy="2373385"/>
          </a:xfrm>
          <a:prstGeom prst="rect">
            <a:avLst/>
          </a:prstGeom>
        </p:spPr>
      </p:pic>
      <p:pic>
        <p:nvPicPr>
          <p:cNvPr id="8" name="Picture 7" descr="A grass field with a building in the background&#10;&#10;AI-generated content may be incorrect.">
            <a:extLst>
              <a:ext uri="{FF2B5EF4-FFF2-40B4-BE49-F238E27FC236}">
                <a16:creationId xmlns:a16="http://schemas.microsoft.com/office/drawing/2014/main" id="{9C35857B-619B-4000-6B14-1291A8E6D6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060" y="4359128"/>
            <a:ext cx="4509591" cy="2365777"/>
          </a:xfrm>
          <a:prstGeom prst="rect">
            <a:avLst/>
          </a:prstGeom>
        </p:spPr>
      </p:pic>
      <p:pic>
        <p:nvPicPr>
          <p:cNvPr id="10" name="Picture 9" descr="A dirt road under a bridge&#10;&#10;AI-generated content may be incorrect.">
            <a:extLst>
              <a:ext uri="{FF2B5EF4-FFF2-40B4-BE49-F238E27FC236}">
                <a16:creationId xmlns:a16="http://schemas.microsoft.com/office/drawing/2014/main" id="{FB4E3242-EE66-79A3-151D-CE834286BC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060" y="2082307"/>
            <a:ext cx="4509590" cy="2275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A9BA85-8BAB-F26B-D435-92A441D91306}"/>
              </a:ext>
            </a:extLst>
          </p:cNvPr>
          <p:cNvSpPr txBox="1"/>
          <p:nvPr/>
        </p:nvSpPr>
        <p:spPr>
          <a:xfrm>
            <a:off x="5681055" y="304123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Spur 527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837FF-B5C7-B3EF-29D5-179BB1F7E552}"/>
              </a:ext>
            </a:extLst>
          </p:cNvPr>
          <p:cNvSpPr txBox="1"/>
          <p:nvPr/>
        </p:nvSpPr>
        <p:spPr>
          <a:xfrm>
            <a:off x="5507709" y="516282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3200 San Jacinto</a:t>
            </a:r>
          </a:p>
        </p:txBody>
      </p:sp>
    </p:spTree>
    <p:extLst>
      <p:ext uri="{BB962C8B-B14F-4D97-AF65-F5344CB8AC3E}">
        <p14:creationId xmlns:p14="http://schemas.microsoft.com/office/powerpoint/2010/main" val="393228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97BE5-8084-84B3-B9C0-D438C3CB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13" y="235942"/>
            <a:ext cx="10972800" cy="1371600"/>
          </a:xfrm>
          <a:prstGeom prst="parallelogram">
            <a:avLst/>
          </a:prstGeom>
        </p:spPr>
        <p:txBody>
          <a:bodyPr/>
          <a:lstStyle/>
          <a:p>
            <a:pPr algn="ctr"/>
            <a:r>
              <a:rPr lang="en-US" sz="2400" b="1" dirty="0">
                <a:latin typeface="Arial Black"/>
              </a:rPr>
              <a:t>Midtown targeted cleanup initiative</a:t>
            </a:r>
            <a:br>
              <a:rPr lang="en-US" sz="2400" b="1" dirty="0">
                <a:latin typeface="Arial Black"/>
              </a:rPr>
            </a:br>
            <a:r>
              <a:rPr lang="en-US" sz="2400" b="1" dirty="0">
                <a:latin typeface="Arial Black"/>
              </a:rPr>
              <a:t>June 2025</a:t>
            </a:r>
            <a:endParaRPr lang="en-US" sz="2800" dirty="0"/>
          </a:p>
        </p:txBody>
      </p:sp>
      <p:pic>
        <p:nvPicPr>
          <p:cNvPr id="5" name="Content Placeholder 4" descr="A person in a reflective vest picking up trash&#10;&#10;AI-generated content may be incorrect.">
            <a:extLst>
              <a:ext uri="{FF2B5EF4-FFF2-40B4-BE49-F238E27FC236}">
                <a16:creationId xmlns:a16="http://schemas.microsoft.com/office/drawing/2014/main" id="{7A67CA4C-24F1-86E3-B2EF-6A0F9BDF172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48" y="2150449"/>
            <a:ext cx="4068022" cy="2286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356DA-64E5-C4E5-0551-A2A04D1028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4A8BC-7836-6B39-B150-5E9923D20D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379" y="2149842"/>
            <a:ext cx="4170363" cy="2277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AF33F-CBFA-A768-4D06-C49C34FB482E}"/>
              </a:ext>
            </a:extLst>
          </p:cNvPr>
          <p:cNvSpPr txBox="1"/>
          <p:nvPr/>
        </p:nvSpPr>
        <p:spPr>
          <a:xfrm>
            <a:off x="8690779" y="2268559"/>
            <a:ext cx="3367489" cy="4353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Midtown District Targeted Cleanup with HPD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Locations: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Pierce Elevated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1100 Francis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1100 Winbern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800 - 1100 Hadley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Spur at Milam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4900 Main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3200 San Jacinto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EE63F-75C8-E421-2EA7-B9D47B7B663F}"/>
              </a:ext>
            </a:extLst>
          </p:cNvPr>
          <p:cNvSpPr txBox="1"/>
          <p:nvPr/>
        </p:nvSpPr>
        <p:spPr>
          <a:xfrm>
            <a:off x="3494183" y="47978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Pierce Elevated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15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338C-957E-DBEC-B4E2-FAE89A05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14" y="451513"/>
            <a:ext cx="10972800" cy="1371600"/>
          </a:xfrm>
          <a:prstGeom prst="parallelogram">
            <a:avLst/>
          </a:prstGeom>
        </p:spPr>
        <p:txBody>
          <a:bodyPr/>
          <a:lstStyle/>
          <a:p>
            <a:pPr algn="ctr"/>
            <a:r>
              <a:rPr lang="en-US" sz="2000" dirty="0">
                <a:latin typeface="Arial Black" panose="020B0A04020102020204" pitchFamily="34" charset="0"/>
                <a:ea typeface="+mj-lt"/>
                <a:cs typeface="+mj-lt"/>
              </a:rPr>
              <a:t>Public Safety through Partnership: MidTown Houston and Law Enforcement 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30DCE6-544C-7322-0EF3-7BDA06F45EC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38564" y="2617525"/>
            <a:ext cx="3219067" cy="39469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AC95D-406D-5ADD-8B77-460F59661C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A group of cars in a parking lot&#10;&#10;AI-generated content may be incorrect.">
            <a:extLst>
              <a:ext uri="{FF2B5EF4-FFF2-40B4-BE49-F238E27FC236}">
                <a16:creationId xmlns:a16="http://schemas.microsoft.com/office/drawing/2014/main" id="{85D8A7D3-DB01-CEA5-9593-62BC481F4A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714" y="2643043"/>
            <a:ext cx="3513221" cy="3921386"/>
          </a:xfrm>
          <a:prstGeom prst="rect">
            <a:avLst/>
          </a:prstGeom>
        </p:spPr>
      </p:pic>
      <p:pic>
        <p:nvPicPr>
          <p:cNvPr id="10" name="Picture 9" descr="A car with broken windows&#10;&#10;AI-generated content may be incorrect.">
            <a:extLst>
              <a:ext uri="{FF2B5EF4-FFF2-40B4-BE49-F238E27FC236}">
                <a16:creationId xmlns:a16="http://schemas.microsoft.com/office/drawing/2014/main" id="{244E5DE5-80DB-FE6C-5F92-279E85CBD4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139" y="2617525"/>
            <a:ext cx="3219067" cy="392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E4951899-B99C-47AB-9C7C-16264D7A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94D217E-92A1-48B2-B6BF-8B6A35AF9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9582FD9-95AB-4339-8A07-BAD420BE1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3">
              <a:extLst>
                <a:ext uri="{FF2B5EF4-FFF2-40B4-BE49-F238E27FC236}">
                  <a16:creationId xmlns:a16="http://schemas.microsoft.com/office/drawing/2014/main" id="{6778DC79-DE09-4F89-81B1-275C542D7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Rectangle 25">
              <a:extLst>
                <a:ext uri="{FF2B5EF4-FFF2-40B4-BE49-F238E27FC236}">
                  <a16:creationId xmlns:a16="http://schemas.microsoft.com/office/drawing/2014/main" id="{EAEC370A-1F34-4D8E-B065-81F6F568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A816EDF3-D9EE-488C-AFDC-022381513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Rectangle 27">
              <a:extLst>
                <a:ext uri="{FF2B5EF4-FFF2-40B4-BE49-F238E27FC236}">
                  <a16:creationId xmlns:a16="http://schemas.microsoft.com/office/drawing/2014/main" id="{E8330BD4-97D9-4D24-815A-0E557B04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Rectangle 28">
              <a:extLst>
                <a:ext uri="{FF2B5EF4-FFF2-40B4-BE49-F238E27FC236}">
                  <a16:creationId xmlns:a16="http://schemas.microsoft.com/office/drawing/2014/main" id="{EA8EDE67-BAC0-478C-99D9-BBC5AD53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Rectangle 29">
              <a:extLst>
                <a:ext uri="{FF2B5EF4-FFF2-40B4-BE49-F238E27FC236}">
                  <a16:creationId xmlns:a16="http://schemas.microsoft.com/office/drawing/2014/main" id="{33DFB3F3-2523-4F1F-BC2B-B97C172F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5E5660E4-7443-4FCC-AD43-9D1AE972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4EDF9C36-B365-4426-85B9-82E0DE18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1D4888-FDB2-221A-DB25-120931E40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0242" y="2531929"/>
            <a:ext cx="6065986" cy="1320800"/>
          </a:xfrm>
          <a:prstGeom prst="parallelogram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cap="all" spc="300" baseline="0" dirty="0">
                <a:solidFill>
                  <a:schemeClr val="accent1"/>
                </a:solidFill>
                <a:latin typeface="Arial Black" panose="020B0A04020102020204" pitchFamily="34" charset="0"/>
              </a:rPr>
              <a:t>Public safety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B633B-FB36-53E8-AF98-AE1DB00B16CA}"/>
              </a:ext>
            </a:extLst>
          </p:cNvPr>
          <p:cNvSpPr txBox="1"/>
          <p:nvPr/>
        </p:nvSpPr>
        <p:spPr>
          <a:xfrm>
            <a:off x="5079399" y="3589867"/>
            <a:ext cx="490121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cap="all" spc="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Public Safety Committee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cap="all" spc="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July 15, 2025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cap="all" spc="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11:30 a.m.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637F9-6779-6B5B-49D7-09365D2257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88BAC18-4C10-0B2F-B196-AD98F88EA0E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841996" y="6041362"/>
            <a:ext cx="43200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chemeClr val="accent1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3E6B3CC-E8DB-7C74-39BD-082BA86411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52125" y="6356350"/>
            <a:ext cx="1539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434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ED012FD6-30D8-4E7C-9A54-1D40EC16B1C9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A49627-BF3F-409F-AD52-1B30DD7AB3C6}">
  <ds:schemaRefs>
    <ds:schemaRef ds:uri="http://schemas.microsoft.com/office/2006/metadata/properties"/>
    <ds:schemaRef ds:uri="71af3243-3dd4-4a8d-8c0d-dd76da1f02a5"/>
    <ds:schemaRef ds:uri="http://schemas.microsoft.com/sharepoint/v3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230e9df3-be65-4c73-a93b-d1236ebd677e"/>
    <ds:schemaRef ds:uri="http://schemas.microsoft.com/office/infopath/2007/PartnerControl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4674</TotalTime>
  <Words>1646</Words>
  <Application>Microsoft Macintosh PowerPoint</Application>
  <PresentationFormat>Widescreen</PresentationFormat>
  <Paragraphs>285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Aptos Black</vt:lpstr>
      <vt:lpstr>Arial</vt:lpstr>
      <vt:lpstr>Arial Black</vt:lpstr>
      <vt:lpstr>Calibri</vt:lpstr>
      <vt:lpstr>Courier New</vt:lpstr>
      <vt:lpstr>Symbol</vt:lpstr>
      <vt:lpstr>Trebuchet MS</vt:lpstr>
      <vt:lpstr>Wingdings 3</vt:lpstr>
      <vt:lpstr>Facet</vt:lpstr>
      <vt:lpstr> Midtown management district committee updates July 2025</vt:lpstr>
      <vt:lpstr> reports</vt:lpstr>
      <vt:lpstr>PowerPoint Presentation</vt:lpstr>
      <vt:lpstr>PowerPoint Presentation</vt:lpstr>
      <vt:lpstr>PowerPoint Presentation</vt:lpstr>
      <vt:lpstr>Midtown targeted cleanup initiative July 2025 </vt:lpstr>
      <vt:lpstr>Midtown targeted cleanup initiative June 2025</vt:lpstr>
      <vt:lpstr>Public Safety through Partnership: MidTown Houston and Law Enforcement </vt:lpstr>
      <vt:lpstr>Public safety</vt:lpstr>
      <vt:lpstr>Service and maintenance</vt:lpstr>
      <vt:lpstr>FIELD SERVICE TEAM &amp; MAINTENANCE MONTHLY UPDATE</vt:lpstr>
      <vt:lpstr>Park maintenance</vt:lpstr>
      <vt:lpstr>PowerPoint Presentation</vt:lpstr>
      <vt:lpstr>PowerPoint Presentation</vt:lpstr>
      <vt:lpstr>SEE-CLICK-FIX</vt:lpstr>
      <vt:lpstr>Sidewalk assessment &amp; repair</vt:lpstr>
      <vt:lpstr>DARK BLOCK OPPORTUNITIES</vt:lpstr>
      <vt:lpstr>CITY OF HOUSTON AGREEMENT/Tri-Party Agreement</vt:lpstr>
      <vt:lpstr>Midtown streetscape refresh</vt:lpstr>
      <vt:lpstr>Service and maintenance</vt:lpstr>
      <vt:lpstr>ECONOMIC DEVELOPMENT</vt:lpstr>
      <vt:lpstr>ECONOMIC DEVELOPMENT</vt:lpstr>
      <vt:lpstr>Economic development</vt:lpstr>
      <vt:lpstr>marketing</vt:lpstr>
      <vt:lpstr>Communications Report MAY 2025</vt:lpstr>
      <vt:lpstr>COMMUNICATIONS REPORT APRIL 2025</vt:lpstr>
      <vt:lpstr>Communications report April 2025</vt:lpstr>
      <vt:lpstr>marketing</vt:lpstr>
      <vt:lpstr>Urban planning</vt:lpstr>
      <vt:lpstr>PowerPoint Presentation</vt:lpstr>
      <vt:lpstr>PowerPoint Presentation</vt:lpstr>
      <vt:lpstr>PowerPoint Presentation</vt:lpstr>
      <vt:lpstr>Parking benefit district</vt:lpstr>
      <vt:lpstr>Parking benefit district</vt:lpstr>
      <vt:lpstr>PowerPoint Presentation</vt:lpstr>
      <vt:lpstr>Parking benefit district</vt:lpstr>
      <vt:lpstr>Cultural arts and entertainment</vt:lpstr>
      <vt:lpstr> Hueman: shelter bloomberg public art challenge project </vt:lpstr>
      <vt:lpstr>Cultural arts Master plan</vt:lpstr>
      <vt:lpstr>Houston endowment grant</vt:lpstr>
      <vt:lpstr>2025 Midtownhou Arts micro grants</vt:lpstr>
      <vt:lpstr>Pride Month Sign Wrap</vt:lpstr>
      <vt:lpstr>CULTURAL ARTS AND ENTERTAINMENT</vt:lpstr>
      <vt:lpstr>Finance &amp; budget</vt:lpstr>
      <vt:lpstr>     executive committee All Matters Discussed At The Executive Committee Meeting Were Addressed In The Various Committee Activity Reports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Chrystal Davis</dc:creator>
  <cp:lastModifiedBy>Gracie Padron Steimle</cp:lastModifiedBy>
  <cp:revision>16</cp:revision>
  <cp:lastPrinted>2025-06-03T13:07:14Z</cp:lastPrinted>
  <dcterms:created xsi:type="dcterms:W3CDTF">2025-05-13T18:24:51Z</dcterms:created>
  <dcterms:modified xsi:type="dcterms:W3CDTF">2025-09-12T20:18:57Z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2022-05-03T19:17:58Z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25d63fd1-0370-4d03-a1c2-b2f22483dbaf</vt:lpwstr>
  </property>
  <property fmtid="{D5CDD505-2E9C-101B-9397-08002B2CF9AE}" pid="9" name="MSIP_Label_f42aa342-8706-4288-bd11-ebb85995028c_ContentBits">
    <vt:lpwstr>0</vt:lpwstr>
  </property>
  <property fmtid="{D5CDD505-2E9C-101B-9397-08002B2CF9AE}" pid="10" name="MediaServiceImageTags">
    <vt:lpwstr/>
  </property>
</Properties>
</file>